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notesMasterIdLst>
    <p:notesMasterId r:id="rId30"/>
  </p:notesMasterIdLst>
  <p:sldIdLst>
    <p:sldId id="276" r:id="rId2"/>
    <p:sldId id="257" r:id="rId3"/>
    <p:sldId id="277" r:id="rId4"/>
    <p:sldId id="278" r:id="rId5"/>
    <p:sldId id="282" r:id="rId6"/>
    <p:sldId id="279" r:id="rId7"/>
    <p:sldId id="283" r:id="rId8"/>
    <p:sldId id="280" r:id="rId9"/>
    <p:sldId id="284" r:id="rId10"/>
    <p:sldId id="285" r:id="rId11"/>
    <p:sldId id="286" r:id="rId12"/>
    <p:sldId id="281" r:id="rId13"/>
    <p:sldId id="288" r:id="rId14"/>
    <p:sldId id="287" r:id="rId15"/>
    <p:sldId id="291" r:id="rId16"/>
    <p:sldId id="289" r:id="rId17"/>
    <p:sldId id="290" r:id="rId18"/>
    <p:sldId id="292" r:id="rId19"/>
    <p:sldId id="293" r:id="rId20"/>
    <p:sldId id="294" r:id="rId21"/>
    <p:sldId id="295" r:id="rId22"/>
    <p:sldId id="296" r:id="rId23"/>
    <p:sldId id="297" r:id="rId24"/>
    <p:sldId id="299" r:id="rId25"/>
    <p:sldId id="298" r:id="rId26"/>
    <p:sldId id="300" r:id="rId27"/>
    <p:sldId id="302" r:id="rId28"/>
    <p:sldId id="30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422C16"/>
    <a:srgbClr val="0C788E"/>
    <a:srgbClr val="006666"/>
    <a:srgbClr val="006699"/>
    <a:srgbClr val="1C1C1C"/>
    <a:srgbClr val="800000"/>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9" autoAdjust="0"/>
    <p:restoredTop sz="94799" autoAdjust="0"/>
  </p:normalViewPr>
  <p:slideViewPr>
    <p:cSldViewPr>
      <p:cViewPr>
        <p:scale>
          <a:sx n="66" d="100"/>
          <a:sy n="66" d="100"/>
        </p:scale>
        <p:origin x="882" y="19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04T16:07:08.612"/>
    </inkml:context>
    <inkml:brush xml:id="br0">
      <inkml:brushProperty name="width" value="0.05" units="cm"/>
      <inkml:brushProperty name="height" value="0.05" units="cm"/>
      <inkml:brushProperty name="color" value="#57D200"/>
      <inkml:brushProperty name="ignorePressure" value="1"/>
    </inkml:brush>
  </inkml:definitions>
  <inkml:traceGroup>
    <inkml:annotationXML>
      <emma:emma xmlns:emma="http://www.w3.org/2003/04/emma" version="1.0">
        <emma:interpretation id="{37BADC60-4E16-49D3-BE82-3D2188BA5A88}" emma:medium="tactile" emma:mode="ink">
          <msink:context xmlns:msink="http://schemas.microsoft.com/ink/2010/main" type="writingRegion" rotatedBoundingBox="3985,5544 4000,5544 4000,5559 3985,5559"/>
        </emma:interpretation>
      </emma:emma>
    </inkml:annotationXML>
    <inkml:traceGroup>
      <inkml:annotationXML>
        <emma:emma xmlns:emma="http://www.w3.org/2003/04/emma" version="1.0">
          <emma:interpretation id="{2789A120-0EE5-4A20-96F4-BC60D94936A0}" emma:medium="tactile" emma:mode="ink">
            <msink:context xmlns:msink="http://schemas.microsoft.com/ink/2010/main" type="paragraph" rotatedBoundingBox="3985,5544 4000,5544 4000,5559 3985,5559" alignmentLevel="1"/>
          </emma:interpretation>
        </emma:emma>
      </inkml:annotationXML>
      <inkml:traceGroup>
        <inkml:annotationXML>
          <emma:emma xmlns:emma="http://www.w3.org/2003/04/emma" version="1.0">
            <emma:interpretation id="{6227F1D3-4099-47DD-9E42-011D26721014}" emma:medium="tactile" emma:mode="ink">
              <msink:context xmlns:msink="http://schemas.microsoft.com/ink/2010/main" type="line" rotatedBoundingBox="3985,5544 4000,5544 4000,5559 3985,5559"/>
            </emma:interpretation>
          </emma:emma>
        </inkml:annotationXML>
        <inkml:traceGroup>
          <inkml:annotationXML>
            <emma:emma xmlns:emma="http://www.w3.org/2003/04/emma" version="1.0">
              <emma:interpretation id="{2C3FA594-E2DA-4C9C-A449-5F856E82CBA6}" emma:medium="tactile" emma:mode="ink">
                <msink:context xmlns:msink="http://schemas.microsoft.com/ink/2010/main" type="inkWord" rotatedBoundingBox="3985,5544 4000,5544 4000,5559 3985,5559"/>
              </emma:interpretation>
            </emma:emma>
          </inkml:annotationXML>
          <inkml:trace contextRef="#ctx0" brushRef="#br0">0 1,'0'0</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04T16:07:10.374"/>
    </inkml:context>
    <inkml:brush xml:id="br0">
      <inkml:brushProperty name="width" value="0.05" units="cm"/>
      <inkml:brushProperty name="height" value="0.05" units="cm"/>
      <inkml:brushProperty name="color" value="#57D200"/>
      <inkml:brushProperty name="ignorePressure" value="1"/>
    </inkml:brush>
  </inkml:definitions>
  <inkml:traceGroup>
    <inkml:annotationXML>
      <emma:emma xmlns:emma="http://www.w3.org/2003/04/emma" version="1.0">
        <emma:interpretation id="{63484498-25C4-410F-B780-BE808050B253}" emma:medium="tactile" emma:mode="ink">
          <msink:context xmlns:msink="http://schemas.microsoft.com/ink/2010/main" type="writingRegion" rotatedBoundingBox="6306,5398 6501,5398 6501,5668 6306,5668"/>
        </emma:interpretation>
      </emma:emma>
    </inkml:annotationXML>
    <inkml:traceGroup>
      <inkml:annotationXML>
        <emma:emma xmlns:emma="http://www.w3.org/2003/04/emma" version="1.0">
          <emma:interpretation id="{B4E4701B-C21C-49EE-A162-DA572E520EF3}" emma:medium="tactile" emma:mode="ink">
            <msink:context xmlns:msink="http://schemas.microsoft.com/ink/2010/main" type="paragraph" rotatedBoundingBox="6306,5398 6501,5398 6501,5668 6306,5668" alignmentLevel="1"/>
          </emma:interpretation>
        </emma:emma>
      </inkml:annotationXML>
      <inkml:traceGroup>
        <inkml:annotationXML>
          <emma:emma xmlns:emma="http://www.w3.org/2003/04/emma" version="1.0">
            <emma:interpretation id="{E09E19B6-332B-4846-83F3-CC6BBE632B87}" emma:medium="tactile" emma:mode="ink">
              <msink:context xmlns:msink="http://schemas.microsoft.com/ink/2010/main" type="line" rotatedBoundingBox="6306,5398 6501,5398 6501,5668 6306,5668"/>
            </emma:interpretation>
          </emma:emma>
        </inkml:annotationXML>
        <inkml:traceGroup>
          <inkml:annotationXML>
            <emma:emma xmlns:emma="http://www.w3.org/2003/04/emma" version="1.0">
              <emma:interpretation id="{8154135B-04CC-4D6B-88F2-A5246C80FB3C}" emma:medium="tactile" emma:mode="ink">
                <msink:context xmlns:msink="http://schemas.microsoft.com/ink/2010/main" type="inkWord" rotatedBoundingBox="6306,5398 6320,5398 6320,5413 6306,5413"/>
              </emma:interpretation>
            </emma:emma>
          </inkml:annotationXML>
          <inkml:trace contextRef="#ctx0" brushRef="#br0">1 0,'6'0,"2"0</inkml:trace>
        </inkml:traceGroup>
        <inkml:traceGroup>
          <inkml:annotationXML>
            <emma:emma xmlns:emma="http://www.w3.org/2003/04/emma" version="1.0">
              <emma:interpretation id="{0EEDFE59-B3D0-407C-9FF6-533BFB033AFD}" emma:medium="tactile" emma:mode="ink">
                <msink:context xmlns:msink="http://schemas.microsoft.com/ink/2010/main" type="inkWord" rotatedBoundingBox="6486,5653 6501,5653 6501,5668 6486,5668"/>
              </emma:interpretation>
            </emma:emma>
          </inkml:annotationXML>
          <inkml:trace contextRef="#ctx0" brushRef="#br0" timeOffset="249.152">181 255,'0'0</inkml:trace>
          <inkml:trace contextRef="#ctx0" brushRef="#br0" timeOffset="380.719">181 255,'0'0</inkml:trace>
          <inkml:trace contextRef="#ctx0" brushRef="#br0" timeOffset="126.711">181 255,'0'0</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5D808-BDA8-4A4D-921D-03049A89EC96}" type="datetimeFigureOut">
              <a:rPr lang="en-US" smtClean="0"/>
              <a:t>6/28/2019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6DB9D-F366-454C-BCF6-225558F4FC71}" type="slidenum">
              <a:rPr lang="en-US" smtClean="0"/>
              <a:t>‹#›</a:t>
            </a:fld>
            <a:endParaRPr lang="en-US"/>
          </a:p>
        </p:txBody>
      </p:sp>
    </p:spTree>
    <p:extLst>
      <p:ext uri="{BB962C8B-B14F-4D97-AF65-F5344CB8AC3E}">
        <p14:creationId xmlns:p14="http://schemas.microsoft.com/office/powerpoint/2010/main" val="290700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B6DB9D-F366-454C-BCF6-225558F4FC71}" type="slidenum">
              <a:rPr lang="en-US" smtClean="0"/>
              <a:t>1</a:t>
            </a:fld>
            <a:endParaRPr lang="en-US"/>
          </a:p>
        </p:txBody>
      </p:sp>
    </p:spTree>
    <p:extLst>
      <p:ext uri="{BB962C8B-B14F-4D97-AF65-F5344CB8AC3E}">
        <p14:creationId xmlns:p14="http://schemas.microsoft.com/office/powerpoint/2010/main" val="710093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33EB1F77-E33B-4438-A237-071E55F677A6}" type="slidenum">
              <a:rPr lang="es-ES" altLang="ar-EG" smtClean="0"/>
              <a:pPr/>
              <a:t>‹#›</a:t>
            </a:fld>
            <a:endParaRPr lang="es-ES" altLang="ar-EG"/>
          </a:p>
        </p:txBody>
      </p:sp>
    </p:spTree>
    <p:extLst>
      <p:ext uri="{BB962C8B-B14F-4D97-AF65-F5344CB8AC3E}">
        <p14:creationId xmlns:p14="http://schemas.microsoft.com/office/powerpoint/2010/main" val="1386972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D74F9DB6-FD18-4572-88B1-6E153E0B22F4}" type="slidenum">
              <a:rPr lang="es-ES" altLang="ar-EG" smtClean="0"/>
              <a:pPr/>
              <a:t>‹#›</a:t>
            </a:fld>
            <a:endParaRPr lang="es-ES" altLang="ar-EG"/>
          </a:p>
        </p:txBody>
      </p:sp>
    </p:spTree>
    <p:extLst>
      <p:ext uri="{BB962C8B-B14F-4D97-AF65-F5344CB8AC3E}">
        <p14:creationId xmlns:p14="http://schemas.microsoft.com/office/powerpoint/2010/main" val="2274921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D74F9DB6-FD18-4572-88B1-6E153E0B22F4}" type="slidenum">
              <a:rPr lang="es-ES" altLang="ar-EG" smtClean="0"/>
              <a:pPr/>
              <a:t>‹#›</a:t>
            </a:fld>
            <a:endParaRPr lang="es-ES" altLang="ar-E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19850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D74F9DB6-FD18-4572-88B1-6E153E0B22F4}" type="slidenum">
              <a:rPr lang="es-ES" altLang="ar-EG" smtClean="0"/>
              <a:pPr/>
              <a:t>‹#›</a:t>
            </a:fld>
            <a:endParaRPr lang="es-ES" altLang="ar-EG"/>
          </a:p>
        </p:txBody>
      </p:sp>
    </p:spTree>
    <p:extLst>
      <p:ext uri="{BB962C8B-B14F-4D97-AF65-F5344CB8AC3E}">
        <p14:creationId xmlns:p14="http://schemas.microsoft.com/office/powerpoint/2010/main" val="17372689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D74F9DB6-FD18-4572-88B1-6E153E0B22F4}" type="slidenum">
              <a:rPr lang="es-ES" altLang="ar-EG" smtClean="0"/>
              <a:pPr/>
              <a:t>‹#›</a:t>
            </a:fld>
            <a:endParaRPr lang="es-ES" altLang="ar-E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13950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D74F9DB6-FD18-4572-88B1-6E153E0B22F4}" type="slidenum">
              <a:rPr lang="es-ES" altLang="ar-EG" smtClean="0"/>
              <a:pPr/>
              <a:t>‹#›</a:t>
            </a:fld>
            <a:endParaRPr lang="es-ES" altLang="ar-EG"/>
          </a:p>
        </p:txBody>
      </p:sp>
    </p:spTree>
    <p:extLst>
      <p:ext uri="{BB962C8B-B14F-4D97-AF65-F5344CB8AC3E}">
        <p14:creationId xmlns:p14="http://schemas.microsoft.com/office/powerpoint/2010/main" val="35886774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3A55634B-2253-40EE-9DF6-E1A20E3B9CE7}" type="slidenum">
              <a:rPr lang="es-ES" altLang="ar-EG" smtClean="0"/>
              <a:pPr/>
              <a:t>‹#›</a:t>
            </a:fld>
            <a:endParaRPr lang="es-ES" altLang="ar-EG"/>
          </a:p>
        </p:txBody>
      </p:sp>
    </p:spTree>
    <p:extLst>
      <p:ext uri="{BB962C8B-B14F-4D97-AF65-F5344CB8AC3E}">
        <p14:creationId xmlns:p14="http://schemas.microsoft.com/office/powerpoint/2010/main" val="112651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8B02F91C-3212-4B51-AC96-5D2C4E85DE1E}" type="slidenum">
              <a:rPr lang="es-ES" altLang="ar-EG" smtClean="0"/>
              <a:pPr/>
              <a:t>‹#›</a:t>
            </a:fld>
            <a:endParaRPr lang="es-ES" altLang="ar-EG"/>
          </a:p>
        </p:txBody>
      </p:sp>
    </p:spTree>
    <p:extLst>
      <p:ext uri="{BB962C8B-B14F-4D97-AF65-F5344CB8AC3E}">
        <p14:creationId xmlns:p14="http://schemas.microsoft.com/office/powerpoint/2010/main" val="1644605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ar-E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EG"/>
          </a:p>
        </p:txBody>
      </p:sp>
      <p:sp>
        <p:nvSpPr>
          <p:cNvPr id="4" name="Date Placeholder 3"/>
          <p:cNvSpPr>
            <a:spLocks noGrp="1"/>
          </p:cNvSpPr>
          <p:nvPr>
            <p:ph type="dt" sz="half" idx="10"/>
          </p:nvPr>
        </p:nvSpPr>
        <p:spPr/>
        <p:txBody>
          <a:bodyPr/>
          <a:lstStyle>
            <a:lvl1pPr>
              <a:defRPr/>
            </a:lvl1pPr>
          </a:lstStyle>
          <a:p>
            <a:endParaRPr lang="es-ES" altLang="ar-EG"/>
          </a:p>
        </p:txBody>
      </p:sp>
      <p:sp>
        <p:nvSpPr>
          <p:cNvPr id="5" name="Footer Placeholder 4"/>
          <p:cNvSpPr>
            <a:spLocks noGrp="1"/>
          </p:cNvSpPr>
          <p:nvPr>
            <p:ph type="ftr" sz="quarter" idx="11"/>
          </p:nvPr>
        </p:nvSpPr>
        <p:spPr/>
        <p:txBody>
          <a:bodyPr/>
          <a:lstStyle>
            <a:lvl1pPr>
              <a:defRPr/>
            </a:lvl1pPr>
          </a:lstStyle>
          <a:p>
            <a:endParaRPr lang="es-ES" altLang="ar-EG"/>
          </a:p>
        </p:txBody>
      </p:sp>
      <p:sp>
        <p:nvSpPr>
          <p:cNvPr id="6" name="Slide Number Placeholder 5"/>
          <p:cNvSpPr>
            <a:spLocks noGrp="1"/>
          </p:cNvSpPr>
          <p:nvPr>
            <p:ph type="sldNum" sz="quarter" idx="12"/>
          </p:nvPr>
        </p:nvSpPr>
        <p:spPr/>
        <p:txBody>
          <a:bodyPr/>
          <a:lstStyle>
            <a:lvl1pPr>
              <a:defRPr/>
            </a:lvl1pPr>
          </a:lstStyle>
          <a:p>
            <a:fld id="{036A9508-4096-4016-B709-853BEB50A5E3}" type="slidenum">
              <a:rPr lang="es-ES" altLang="ar-EG"/>
              <a:pPr/>
              <a:t>‹#›</a:t>
            </a:fld>
            <a:endParaRPr lang="es-ES" altLang="ar-EG"/>
          </a:p>
        </p:txBody>
      </p:sp>
    </p:spTree>
    <p:extLst>
      <p:ext uri="{BB962C8B-B14F-4D97-AF65-F5344CB8AC3E}">
        <p14:creationId xmlns:p14="http://schemas.microsoft.com/office/powerpoint/2010/main" val="3679651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036A9508-4096-4016-B709-853BEB50A5E3}" type="slidenum">
              <a:rPr lang="es-ES" altLang="ar-EG" smtClean="0"/>
              <a:pPr/>
              <a:t>‹#›</a:t>
            </a:fld>
            <a:endParaRPr lang="es-ES" altLang="ar-EG"/>
          </a:p>
        </p:txBody>
      </p:sp>
    </p:spTree>
    <p:extLst>
      <p:ext uri="{BB962C8B-B14F-4D97-AF65-F5344CB8AC3E}">
        <p14:creationId xmlns:p14="http://schemas.microsoft.com/office/powerpoint/2010/main" val="881056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s-ES" altLang="ar-EG"/>
          </a:p>
        </p:txBody>
      </p:sp>
      <p:sp>
        <p:nvSpPr>
          <p:cNvPr id="5" name="Footer Placeholder 4"/>
          <p:cNvSpPr>
            <a:spLocks noGrp="1"/>
          </p:cNvSpPr>
          <p:nvPr>
            <p:ph type="ftr" sz="quarter" idx="11"/>
          </p:nvPr>
        </p:nvSpPr>
        <p:spPr/>
        <p:txBody>
          <a:bodyPr/>
          <a:lstStyle/>
          <a:p>
            <a:endParaRPr lang="es-ES" altLang="ar-EG"/>
          </a:p>
        </p:txBody>
      </p:sp>
      <p:sp>
        <p:nvSpPr>
          <p:cNvPr id="6" name="Slide Number Placeholder 5"/>
          <p:cNvSpPr>
            <a:spLocks noGrp="1"/>
          </p:cNvSpPr>
          <p:nvPr>
            <p:ph type="sldNum" sz="quarter" idx="12"/>
          </p:nvPr>
        </p:nvSpPr>
        <p:spPr/>
        <p:txBody>
          <a:bodyPr/>
          <a:lstStyle/>
          <a:p>
            <a:fld id="{330FFAB8-61CB-4E4F-9A11-4173B01E387E}" type="slidenum">
              <a:rPr lang="es-ES" altLang="ar-EG" smtClean="0"/>
              <a:pPr/>
              <a:t>‹#›</a:t>
            </a:fld>
            <a:endParaRPr lang="es-ES" altLang="ar-EG"/>
          </a:p>
        </p:txBody>
      </p:sp>
    </p:spTree>
    <p:extLst>
      <p:ext uri="{BB962C8B-B14F-4D97-AF65-F5344CB8AC3E}">
        <p14:creationId xmlns:p14="http://schemas.microsoft.com/office/powerpoint/2010/main" val="2889983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s-ES" altLang="ar-EG"/>
          </a:p>
        </p:txBody>
      </p:sp>
      <p:sp>
        <p:nvSpPr>
          <p:cNvPr id="6" name="Footer Placeholder 5"/>
          <p:cNvSpPr>
            <a:spLocks noGrp="1"/>
          </p:cNvSpPr>
          <p:nvPr>
            <p:ph type="ftr" sz="quarter" idx="11"/>
          </p:nvPr>
        </p:nvSpPr>
        <p:spPr/>
        <p:txBody>
          <a:bodyPr/>
          <a:lstStyle/>
          <a:p>
            <a:endParaRPr lang="es-ES" altLang="ar-EG"/>
          </a:p>
        </p:txBody>
      </p:sp>
      <p:sp>
        <p:nvSpPr>
          <p:cNvPr id="7" name="Slide Number Placeholder 6"/>
          <p:cNvSpPr>
            <a:spLocks noGrp="1"/>
          </p:cNvSpPr>
          <p:nvPr>
            <p:ph type="sldNum" sz="quarter" idx="12"/>
          </p:nvPr>
        </p:nvSpPr>
        <p:spPr/>
        <p:txBody>
          <a:bodyPr/>
          <a:lstStyle/>
          <a:p>
            <a:fld id="{C4E6AA6B-72B1-474B-9CF1-DF49641BDF9F}" type="slidenum">
              <a:rPr lang="es-ES" altLang="ar-EG" smtClean="0"/>
              <a:pPr/>
              <a:t>‹#›</a:t>
            </a:fld>
            <a:endParaRPr lang="es-ES" altLang="ar-EG"/>
          </a:p>
        </p:txBody>
      </p:sp>
    </p:spTree>
    <p:extLst>
      <p:ext uri="{BB962C8B-B14F-4D97-AF65-F5344CB8AC3E}">
        <p14:creationId xmlns:p14="http://schemas.microsoft.com/office/powerpoint/2010/main" val="3693550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s-ES" altLang="ar-EG"/>
          </a:p>
        </p:txBody>
      </p:sp>
      <p:sp>
        <p:nvSpPr>
          <p:cNvPr id="8" name="Footer Placeholder 7"/>
          <p:cNvSpPr>
            <a:spLocks noGrp="1"/>
          </p:cNvSpPr>
          <p:nvPr>
            <p:ph type="ftr" sz="quarter" idx="11"/>
          </p:nvPr>
        </p:nvSpPr>
        <p:spPr/>
        <p:txBody>
          <a:bodyPr/>
          <a:lstStyle/>
          <a:p>
            <a:endParaRPr lang="es-ES" altLang="ar-EG"/>
          </a:p>
        </p:txBody>
      </p:sp>
      <p:sp>
        <p:nvSpPr>
          <p:cNvPr id="9" name="Slide Number Placeholder 8"/>
          <p:cNvSpPr>
            <a:spLocks noGrp="1"/>
          </p:cNvSpPr>
          <p:nvPr>
            <p:ph type="sldNum" sz="quarter" idx="12"/>
          </p:nvPr>
        </p:nvSpPr>
        <p:spPr/>
        <p:txBody>
          <a:bodyPr/>
          <a:lstStyle/>
          <a:p>
            <a:fld id="{5A9716D7-1658-474D-BA6D-10CB305D97E4}" type="slidenum">
              <a:rPr lang="es-ES" altLang="ar-EG" smtClean="0"/>
              <a:pPr/>
              <a:t>‹#›</a:t>
            </a:fld>
            <a:endParaRPr lang="es-ES" altLang="ar-EG"/>
          </a:p>
        </p:txBody>
      </p:sp>
    </p:spTree>
    <p:extLst>
      <p:ext uri="{BB962C8B-B14F-4D97-AF65-F5344CB8AC3E}">
        <p14:creationId xmlns:p14="http://schemas.microsoft.com/office/powerpoint/2010/main" val="719181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s-ES" altLang="ar-EG"/>
          </a:p>
        </p:txBody>
      </p:sp>
      <p:sp>
        <p:nvSpPr>
          <p:cNvPr id="4" name="Footer Placeholder 3"/>
          <p:cNvSpPr>
            <a:spLocks noGrp="1"/>
          </p:cNvSpPr>
          <p:nvPr>
            <p:ph type="ftr" sz="quarter" idx="11"/>
          </p:nvPr>
        </p:nvSpPr>
        <p:spPr/>
        <p:txBody>
          <a:bodyPr/>
          <a:lstStyle/>
          <a:p>
            <a:endParaRPr lang="es-ES" altLang="ar-EG"/>
          </a:p>
        </p:txBody>
      </p:sp>
      <p:sp>
        <p:nvSpPr>
          <p:cNvPr id="5" name="Slide Number Placeholder 4"/>
          <p:cNvSpPr>
            <a:spLocks noGrp="1"/>
          </p:cNvSpPr>
          <p:nvPr>
            <p:ph type="sldNum" sz="quarter" idx="12"/>
          </p:nvPr>
        </p:nvSpPr>
        <p:spPr/>
        <p:txBody>
          <a:bodyPr/>
          <a:lstStyle/>
          <a:p>
            <a:fld id="{31BDB7B5-757B-4037-9F35-65B924EF4E15}" type="slidenum">
              <a:rPr lang="es-ES" altLang="ar-EG" smtClean="0"/>
              <a:pPr/>
              <a:t>‹#›</a:t>
            </a:fld>
            <a:endParaRPr lang="es-ES" altLang="ar-EG"/>
          </a:p>
        </p:txBody>
      </p:sp>
    </p:spTree>
    <p:extLst>
      <p:ext uri="{BB962C8B-B14F-4D97-AF65-F5344CB8AC3E}">
        <p14:creationId xmlns:p14="http://schemas.microsoft.com/office/powerpoint/2010/main" val="2912826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s-ES" altLang="ar-EG"/>
          </a:p>
        </p:txBody>
      </p:sp>
      <p:sp>
        <p:nvSpPr>
          <p:cNvPr id="3" name="Footer Placeholder 2"/>
          <p:cNvSpPr>
            <a:spLocks noGrp="1"/>
          </p:cNvSpPr>
          <p:nvPr>
            <p:ph type="ftr" sz="quarter" idx="11"/>
          </p:nvPr>
        </p:nvSpPr>
        <p:spPr/>
        <p:txBody>
          <a:bodyPr/>
          <a:lstStyle/>
          <a:p>
            <a:endParaRPr lang="es-ES" altLang="ar-EG"/>
          </a:p>
        </p:txBody>
      </p:sp>
      <p:sp>
        <p:nvSpPr>
          <p:cNvPr id="4" name="Slide Number Placeholder 3"/>
          <p:cNvSpPr>
            <a:spLocks noGrp="1"/>
          </p:cNvSpPr>
          <p:nvPr>
            <p:ph type="sldNum" sz="quarter" idx="12"/>
          </p:nvPr>
        </p:nvSpPr>
        <p:spPr/>
        <p:txBody>
          <a:bodyPr/>
          <a:lstStyle/>
          <a:p>
            <a:fld id="{7C255431-CBC8-478C-9526-7445A5E37909}" type="slidenum">
              <a:rPr lang="es-ES" altLang="ar-EG" smtClean="0"/>
              <a:pPr/>
              <a:t>‹#›</a:t>
            </a:fld>
            <a:endParaRPr lang="es-ES" altLang="ar-EG"/>
          </a:p>
        </p:txBody>
      </p:sp>
    </p:spTree>
    <p:extLst>
      <p:ext uri="{BB962C8B-B14F-4D97-AF65-F5344CB8AC3E}">
        <p14:creationId xmlns:p14="http://schemas.microsoft.com/office/powerpoint/2010/main" val="2141018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s-ES" altLang="ar-EG"/>
          </a:p>
        </p:txBody>
      </p:sp>
      <p:sp>
        <p:nvSpPr>
          <p:cNvPr id="6" name="Footer Placeholder 5"/>
          <p:cNvSpPr>
            <a:spLocks noGrp="1"/>
          </p:cNvSpPr>
          <p:nvPr>
            <p:ph type="ftr" sz="quarter" idx="11"/>
          </p:nvPr>
        </p:nvSpPr>
        <p:spPr/>
        <p:txBody>
          <a:bodyPr/>
          <a:lstStyle/>
          <a:p>
            <a:endParaRPr lang="es-ES" altLang="ar-EG"/>
          </a:p>
        </p:txBody>
      </p:sp>
      <p:sp>
        <p:nvSpPr>
          <p:cNvPr id="7" name="Slide Number Placeholder 6"/>
          <p:cNvSpPr>
            <a:spLocks noGrp="1"/>
          </p:cNvSpPr>
          <p:nvPr>
            <p:ph type="sldNum" sz="quarter" idx="12"/>
          </p:nvPr>
        </p:nvSpPr>
        <p:spPr/>
        <p:txBody>
          <a:bodyPr/>
          <a:lstStyle/>
          <a:p>
            <a:fld id="{C0CB25B6-33E1-431E-8762-15F9367F64EC}" type="slidenum">
              <a:rPr lang="es-ES" altLang="ar-EG" smtClean="0"/>
              <a:pPr/>
              <a:t>‹#›</a:t>
            </a:fld>
            <a:endParaRPr lang="es-ES" altLang="ar-EG"/>
          </a:p>
        </p:txBody>
      </p:sp>
    </p:spTree>
    <p:extLst>
      <p:ext uri="{BB962C8B-B14F-4D97-AF65-F5344CB8AC3E}">
        <p14:creationId xmlns:p14="http://schemas.microsoft.com/office/powerpoint/2010/main" val="2673050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s-ES" altLang="ar-EG"/>
          </a:p>
        </p:txBody>
      </p:sp>
      <p:sp>
        <p:nvSpPr>
          <p:cNvPr id="7" name="Slide Number Placeholder 6"/>
          <p:cNvSpPr>
            <a:spLocks noGrp="1"/>
          </p:cNvSpPr>
          <p:nvPr>
            <p:ph type="sldNum" sz="quarter" idx="12"/>
          </p:nvPr>
        </p:nvSpPr>
        <p:spPr/>
        <p:txBody>
          <a:bodyPr/>
          <a:lstStyle/>
          <a:p>
            <a:fld id="{1A6D60A6-9B93-467D-B0AA-8200E346F52E}" type="slidenum">
              <a:rPr lang="es-ES" altLang="ar-EG" smtClean="0"/>
              <a:pPr/>
              <a:t>‹#›</a:t>
            </a:fld>
            <a:endParaRPr lang="es-ES" altLang="ar-EG"/>
          </a:p>
        </p:txBody>
      </p:sp>
      <p:sp>
        <p:nvSpPr>
          <p:cNvPr id="5" name="Date Placeholder 4"/>
          <p:cNvSpPr>
            <a:spLocks noGrp="1"/>
          </p:cNvSpPr>
          <p:nvPr>
            <p:ph type="dt" sz="half" idx="10"/>
          </p:nvPr>
        </p:nvSpPr>
        <p:spPr/>
        <p:txBody>
          <a:bodyPr/>
          <a:lstStyle/>
          <a:p>
            <a:endParaRPr lang="es-ES" altLang="ar-EG"/>
          </a:p>
        </p:txBody>
      </p:sp>
    </p:spTree>
    <p:extLst>
      <p:ext uri="{BB962C8B-B14F-4D97-AF65-F5344CB8AC3E}">
        <p14:creationId xmlns:p14="http://schemas.microsoft.com/office/powerpoint/2010/main" val="1510317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s-ES" altLang="ar-EG"/>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ltLang="ar-EG"/>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74F9DB6-FD18-4572-88B1-6E153E0B22F4}" type="slidenum">
              <a:rPr lang="es-ES" altLang="ar-EG" smtClean="0"/>
              <a:pPr/>
              <a:t>‹#›</a:t>
            </a:fld>
            <a:endParaRPr lang="es-ES" altLang="ar-EG"/>
          </a:p>
        </p:txBody>
      </p:sp>
    </p:spTree>
    <p:extLst>
      <p:ext uri="{BB962C8B-B14F-4D97-AF65-F5344CB8AC3E}">
        <p14:creationId xmlns:p14="http://schemas.microsoft.com/office/powerpoint/2010/main" val="249603359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694"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wm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6.xml"/><Relationship Id="rId5" Type="http://schemas.openxmlformats.org/officeDocument/2006/relationships/image" Target="../media/image5.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G"/><Relationship Id="rId2" Type="http://schemas.openxmlformats.org/officeDocument/2006/relationships/image" Target="../media/image22.jpeg"/><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p:blipFill>
        <p:spPr>
          <a:xfrm>
            <a:off x="2999656" y="0"/>
            <a:ext cx="9144001" cy="6858000"/>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cxnSp>
        <p:nvCxnSpPr>
          <p:cNvPr id="12" name="Straight Connector 1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79B9F44E-2670-444C-9FCA-B05A4B659923}"/>
              </a:ext>
            </a:extLst>
          </p:cNvPr>
          <p:cNvGrpSpPr/>
          <p:nvPr/>
        </p:nvGrpSpPr>
        <p:grpSpPr>
          <a:xfrm>
            <a:off x="10096174" y="331861"/>
            <a:ext cx="1688458" cy="1807937"/>
            <a:chOff x="10340061" y="527355"/>
            <a:chExt cx="1157605" cy="1239520"/>
          </a:xfrm>
        </p:grpSpPr>
        <p:sp>
          <p:nvSpPr>
            <p:cNvPr id="19" name="Flowchart: Connector 18">
              <a:extLst>
                <a:ext uri="{FF2B5EF4-FFF2-40B4-BE49-F238E27FC236}">
                  <a16:creationId xmlns:a16="http://schemas.microsoft.com/office/drawing/2014/main" id="{4FCBD3B3-6561-46DC-95CF-97387BD55189}"/>
                </a:ext>
              </a:extLst>
            </p:cNvPr>
            <p:cNvSpPr/>
            <p:nvPr/>
          </p:nvSpPr>
          <p:spPr>
            <a:xfrm>
              <a:off x="10350321" y="1268760"/>
              <a:ext cx="721816" cy="48886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B2DBC35C-A5F3-4BF2-B957-E9BD3DDE1138}"/>
                </a:ext>
              </a:extLst>
            </p:cNvPr>
            <p:cNvSpPr/>
            <p:nvPr/>
          </p:nvSpPr>
          <p:spPr>
            <a:xfrm>
              <a:off x="10671626" y="538402"/>
              <a:ext cx="494476" cy="597719"/>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BE1F8D9C-C1CF-4601-98AC-F153B6081BE7}"/>
                </a:ext>
              </a:extLst>
            </p:cNvPr>
            <p:cNvSpPr/>
            <p:nvPr/>
          </p:nvSpPr>
          <p:spPr>
            <a:xfrm>
              <a:off x="10353495" y="620688"/>
              <a:ext cx="1011318" cy="825286"/>
            </a:xfrm>
            <a:prstGeom prst="triangle">
              <a:avLst>
                <a:gd name="adj" fmla="val 391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67C94469-197D-460C-ACB0-38ECECC40F22}"/>
                </a:ext>
              </a:extLst>
            </p:cNvPr>
            <p:cNvSpPr/>
            <p:nvPr/>
          </p:nvSpPr>
          <p:spPr>
            <a:xfrm>
              <a:off x="10449764" y="620687"/>
              <a:ext cx="1037259" cy="825287"/>
            </a:xfrm>
            <a:prstGeom prst="triangle">
              <a:avLst>
                <a:gd name="adj" fmla="val 619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926E063F-3752-4460-A2A1-5F594FDA048A}"/>
                </a:ext>
              </a:extLst>
            </p:cNvPr>
            <p:cNvSpPr/>
            <p:nvPr/>
          </p:nvSpPr>
          <p:spPr>
            <a:xfrm>
              <a:off x="10761663" y="1268760"/>
              <a:ext cx="721816" cy="488868"/>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59C7DF9-D223-4AAF-9B29-4FF851969419}"/>
                </a:ext>
              </a:extLst>
            </p:cNvPr>
            <p:cNvSpPr/>
            <p:nvPr/>
          </p:nvSpPr>
          <p:spPr>
            <a:xfrm>
              <a:off x="10776520" y="1253772"/>
              <a:ext cx="257705" cy="4888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1EC4879-FE59-4AAB-9AAD-8016084AD62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40061" y="527355"/>
              <a:ext cx="1157605" cy="1239520"/>
            </a:xfrm>
            <a:prstGeom prst="rect">
              <a:avLst/>
            </a:prstGeom>
            <a:noFill/>
          </p:spPr>
        </p:pic>
      </p:grpSp>
      <p:pic>
        <p:nvPicPr>
          <p:cNvPr id="28" name="Picture 27" descr="A close up of a logo&#10;&#10;Description automatically generated">
            <a:extLst>
              <a:ext uri="{FF2B5EF4-FFF2-40B4-BE49-F238E27FC236}">
                <a16:creationId xmlns:a16="http://schemas.microsoft.com/office/drawing/2014/main" id="{6F9CA864-3640-455A-8E49-5510C3A5193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6527" y="1795588"/>
            <a:ext cx="4270467" cy="4270467"/>
          </a:xfrm>
          <a:prstGeom prst="rect">
            <a:avLst/>
          </a:prstGeom>
        </p:spPr>
      </p:pic>
      <p:sp>
        <p:nvSpPr>
          <p:cNvPr id="30" name="TextBox 29">
            <a:extLst>
              <a:ext uri="{FF2B5EF4-FFF2-40B4-BE49-F238E27FC236}">
                <a16:creationId xmlns:a16="http://schemas.microsoft.com/office/drawing/2014/main" id="{E530FF0A-1E64-4E51-A83B-59CCD952182B}"/>
              </a:ext>
            </a:extLst>
          </p:cNvPr>
          <p:cNvSpPr txBox="1"/>
          <p:nvPr/>
        </p:nvSpPr>
        <p:spPr>
          <a:xfrm>
            <a:off x="5303912" y="2858672"/>
            <a:ext cx="6480720" cy="553998"/>
          </a:xfrm>
          <a:prstGeom prst="rect">
            <a:avLst/>
          </a:prstGeom>
          <a:noFill/>
        </p:spPr>
        <p:txBody>
          <a:bodyPr wrap="square" rtlCol="0">
            <a:spAutoFit/>
          </a:bodyPr>
          <a:lstStyle/>
          <a:p>
            <a:pPr algn="r"/>
            <a:r>
              <a:rPr lang="en-US" sz="3000" b="1" dirty="0">
                <a:solidFill>
                  <a:schemeClr val="bg1"/>
                </a:solidFill>
                <a:latin typeface="Calibri" panose="020F0502020204030204" pitchFamily="34" charset="0"/>
                <a:cs typeface="Calibri" panose="020F0502020204030204" pitchFamily="34" charset="0"/>
              </a:rPr>
              <a:t>Faculty of Computers and Information</a:t>
            </a:r>
          </a:p>
        </p:txBody>
      </p:sp>
      <p:sp>
        <p:nvSpPr>
          <p:cNvPr id="31" name="TextBox 30">
            <a:extLst>
              <a:ext uri="{FF2B5EF4-FFF2-40B4-BE49-F238E27FC236}">
                <a16:creationId xmlns:a16="http://schemas.microsoft.com/office/drawing/2014/main" id="{40B8A409-7CA8-4478-BCE8-644F79CADE20}"/>
              </a:ext>
            </a:extLst>
          </p:cNvPr>
          <p:cNvSpPr txBox="1"/>
          <p:nvPr/>
        </p:nvSpPr>
        <p:spPr>
          <a:xfrm>
            <a:off x="8266093" y="2360183"/>
            <a:ext cx="3518539" cy="553998"/>
          </a:xfrm>
          <a:prstGeom prst="rect">
            <a:avLst/>
          </a:prstGeom>
          <a:noFill/>
        </p:spPr>
        <p:txBody>
          <a:bodyPr wrap="square" rtlCol="0">
            <a:spAutoFit/>
          </a:bodyPr>
          <a:lstStyle/>
          <a:p>
            <a:r>
              <a:rPr lang="en-US" sz="3000" b="1" dirty="0">
                <a:solidFill>
                  <a:schemeClr val="bg1"/>
                </a:solidFill>
                <a:latin typeface="Calibri" panose="020F0502020204030204" pitchFamily="34" charset="0"/>
                <a:cs typeface="Calibri" panose="020F0502020204030204" pitchFamily="34" charset="0"/>
              </a:rPr>
              <a:t>Menoufia University</a:t>
            </a:r>
          </a:p>
        </p:txBody>
      </p:sp>
      <p:sp>
        <p:nvSpPr>
          <p:cNvPr id="32" name="Rectangle 31">
            <a:extLst>
              <a:ext uri="{FF2B5EF4-FFF2-40B4-BE49-F238E27FC236}">
                <a16:creationId xmlns:a16="http://schemas.microsoft.com/office/drawing/2014/main" id="{CF5F9E03-9658-4586-94E7-4BEB08BB023F}"/>
              </a:ext>
            </a:extLst>
          </p:cNvPr>
          <p:cNvSpPr/>
          <p:nvPr/>
        </p:nvSpPr>
        <p:spPr>
          <a:xfrm>
            <a:off x="6572243" y="5864738"/>
            <a:ext cx="5212389" cy="595932"/>
          </a:xfrm>
          <a:prstGeom prst="rect">
            <a:avLst/>
          </a:prstGeom>
        </p:spPr>
        <p:txBody>
          <a:bodyPr wrap="none">
            <a:spAutoFit/>
          </a:bodyPr>
          <a:lstStyle/>
          <a:p>
            <a:pPr algn="ctr">
              <a:lnSpc>
                <a:spcPct val="107000"/>
              </a:lnSpc>
              <a:spcAft>
                <a:spcPts val="800"/>
              </a:spcAft>
            </a:pPr>
            <a:r>
              <a:rPr lang="en-US" sz="3200" b="1" dirty="0">
                <a:solidFill>
                  <a:schemeClr val="bg1"/>
                </a:solidFill>
                <a:latin typeface="Calibri" panose="020F0502020204030204" pitchFamily="34" charset="0"/>
                <a:cs typeface="Calibri" panose="020F0502020204030204" pitchFamily="34" charset="0"/>
              </a:rPr>
              <a:t>Supervisor: Dr. Amira Ibrahim</a:t>
            </a:r>
          </a:p>
        </p:txBody>
      </p:sp>
    </p:spTree>
    <p:extLst>
      <p:ext uri="{BB962C8B-B14F-4D97-AF65-F5344CB8AC3E}">
        <p14:creationId xmlns:p14="http://schemas.microsoft.com/office/powerpoint/2010/main" val="1772839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936932-4CFE-404F-B845-8A17484B0ECA}"/>
              </a:ext>
            </a:extLst>
          </p:cNvPr>
          <p:cNvSpPr/>
          <p:nvPr/>
        </p:nvSpPr>
        <p:spPr>
          <a:xfrm>
            <a:off x="551384" y="404664"/>
            <a:ext cx="8640960" cy="1549783"/>
          </a:xfrm>
          <a:prstGeom prst="rect">
            <a:avLst/>
          </a:prstGeom>
        </p:spPr>
        <p:txBody>
          <a:bodyPr wrap="square">
            <a:spAutoFit/>
          </a:bodyPr>
          <a:lstStyle/>
          <a:p>
            <a:pPr algn="just">
              <a:lnSpc>
                <a:spcPct val="115000"/>
              </a:lnSpc>
              <a:spcAft>
                <a:spcPts val="600"/>
              </a:spcAft>
            </a:pPr>
            <a:r>
              <a:rPr lang="en-US" sz="2800" dirty="0">
                <a:ea typeface="Calibri" panose="020F0502020204030204" pitchFamily="34" charset="0"/>
                <a:cs typeface="Times New Roman" panose="02020603050405020304" pitchFamily="18" charset="0"/>
              </a:rPr>
              <a:t>a webpage to view a real-time scoreboard, another webpage to view clarifications and webpage to view problems.</a:t>
            </a:r>
          </a:p>
        </p:txBody>
      </p:sp>
      <p:pic>
        <p:nvPicPr>
          <p:cNvPr id="4" name="Picture 3" descr="A screenshot of a cell phone&#10;&#10;Description automatically generated">
            <a:extLst>
              <a:ext uri="{FF2B5EF4-FFF2-40B4-BE49-F238E27FC236}">
                <a16:creationId xmlns:a16="http://schemas.microsoft.com/office/drawing/2014/main" id="{296B8F57-EFBB-4A3A-B218-B8F7D400D50F}"/>
              </a:ext>
            </a:extLst>
          </p:cNvPr>
          <p:cNvPicPr>
            <a:picLocks noChangeAspect="1"/>
          </p:cNvPicPr>
          <p:nvPr/>
        </p:nvPicPr>
        <p:blipFill rotWithShape="1">
          <a:blip r:embed="rId2">
            <a:extLst>
              <a:ext uri="{28A0092B-C50C-407E-A947-70E740481C1C}">
                <a14:useLocalDpi xmlns:a14="http://schemas.microsoft.com/office/drawing/2010/main" val="0"/>
              </a:ext>
            </a:extLst>
          </a:blip>
          <a:srcRect b="45523"/>
          <a:stretch/>
        </p:blipFill>
        <p:spPr>
          <a:xfrm>
            <a:off x="551384" y="2420785"/>
            <a:ext cx="10984298" cy="2952431"/>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3EEBAFCC-3D13-480C-8D75-6C8DCB71EAFE}"/>
              </a:ext>
            </a:extLst>
          </p:cNvPr>
          <p:cNvPicPr>
            <a:picLocks noChangeAspect="1"/>
          </p:cNvPicPr>
          <p:nvPr/>
        </p:nvPicPr>
        <p:blipFill rotWithShape="1">
          <a:blip r:embed="rId3">
            <a:extLst>
              <a:ext uri="{28A0092B-C50C-407E-A947-70E740481C1C}">
                <a14:useLocalDpi xmlns:a14="http://schemas.microsoft.com/office/drawing/2010/main" val="0"/>
              </a:ext>
            </a:extLst>
          </a:blip>
          <a:srcRect b="63669"/>
          <a:stretch/>
        </p:blipFill>
        <p:spPr>
          <a:xfrm>
            <a:off x="1241715" y="2146051"/>
            <a:ext cx="7691741" cy="4325856"/>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EFF7CFAC-B61E-478C-8A0A-81A8C797EEF3}"/>
              </a:ext>
            </a:extLst>
          </p:cNvPr>
          <p:cNvPicPr>
            <a:picLocks noChangeAspect="1"/>
          </p:cNvPicPr>
          <p:nvPr/>
        </p:nvPicPr>
        <p:blipFill rotWithShape="1">
          <a:blip r:embed="rId4">
            <a:extLst>
              <a:ext uri="{28A0092B-C50C-407E-A947-70E740481C1C}">
                <a14:useLocalDpi xmlns:a14="http://schemas.microsoft.com/office/drawing/2010/main" val="0"/>
              </a:ext>
            </a:extLst>
          </a:blip>
          <a:srcRect b="45228"/>
          <a:stretch/>
        </p:blipFill>
        <p:spPr>
          <a:xfrm>
            <a:off x="633391" y="2492896"/>
            <a:ext cx="10925217" cy="2952431"/>
          </a:xfrm>
          <a:prstGeom prst="rect">
            <a:avLst/>
          </a:prstGeom>
        </p:spPr>
      </p:pic>
      <p:pic>
        <p:nvPicPr>
          <p:cNvPr id="10" name="Picture 9" descr="A screenshot of a video game&#10;&#10;Description automatically generated">
            <a:extLst>
              <a:ext uri="{FF2B5EF4-FFF2-40B4-BE49-F238E27FC236}">
                <a16:creationId xmlns:a16="http://schemas.microsoft.com/office/drawing/2014/main" id="{8CF7B61A-F57C-46F8-B1BC-1CB19EEB4E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3913" y="2141226"/>
            <a:ext cx="7287344" cy="4455874"/>
          </a:xfrm>
          <a:prstGeom prst="rect">
            <a:avLst/>
          </a:prstGeom>
        </p:spPr>
      </p:pic>
    </p:spTree>
    <p:extLst>
      <p:ext uri="{BB962C8B-B14F-4D97-AF65-F5344CB8AC3E}">
        <p14:creationId xmlns:p14="http://schemas.microsoft.com/office/powerpoint/2010/main" val="324731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936932-4CFE-404F-B845-8A17484B0ECA}"/>
              </a:ext>
            </a:extLst>
          </p:cNvPr>
          <p:cNvSpPr/>
          <p:nvPr/>
        </p:nvSpPr>
        <p:spPr>
          <a:xfrm>
            <a:off x="551384" y="404664"/>
            <a:ext cx="8640960" cy="2045303"/>
          </a:xfrm>
          <a:prstGeom prst="rect">
            <a:avLst/>
          </a:prstGeom>
        </p:spPr>
        <p:txBody>
          <a:bodyPr wrap="square">
            <a:spAutoFit/>
          </a:bodyPr>
          <a:lstStyle/>
          <a:p>
            <a:pPr algn="just">
              <a:lnSpc>
                <a:spcPct val="115000"/>
              </a:lnSpc>
              <a:spcAft>
                <a:spcPts val="600"/>
              </a:spcAft>
            </a:pPr>
            <a:r>
              <a:rPr lang="en-US" sz="2800" dirty="0"/>
              <a:t>It also contains a tool that helps in detect cheating or code plagiarism. This tool is applied after the contest had finished, then outputs the cheated and probably cheated contestants.</a:t>
            </a:r>
            <a:endParaRPr lang="en-US" sz="4000" dirty="0">
              <a:ea typeface="Calibri" panose="020F0502020204030204" pitchFamily="34" charset="0"/>
              <a:cs typeface="Times New Roman" panose="02020603050405020304" pitchFamily="18" charset="0"/>
            </a:endParaRPr>
          </a:p>
        </p:txBody>
      </p:sp>
      <p:pic>
        <p:nvPicPr>
          <p:cNvPr id="4" name="Picture 3" descr="A screenshot of a cell phone&#10;&#10;Description automatically generated">
            <a:extLst>
              <a:ext uri="{FF2B5EF4-FFF2-40B4-BE49-F238E27FC236}">
                <a16:creationId xmlns:a16="http://schemas.microsoft.com/office/drawing/2014/main" id="{00E066D4-B241-41B4-9AB4-B741D9F55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07" y="2895866"/>
            <a:ext cx="4419282" cy="302433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B29BEE02-5B52-4C5A-9324-7AEDD9580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1944" y="2488746"/>
            <a:ext cx="4295775" cy="3838575"/>
          </a:xfrm>
          <a:prstGeom prst="rect">
            <a:avLst/>
          </a:prstGeom>
        </p:spPr>
      </p:pic>
    </p:spTree>
    <p:extLst>
      <p:ext uri="{BB962C8B-B14F-4D97-AF65-F5344CB8AC3E}">
        <p14:creationId xmlns:p14="http://schemas.microsoft.com/office/powerpoint/2010/main" val="347561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6B9A-6EAC-427F-B5AC-339EC06E8CA2}"/>
              </a:ext>
            </a:extLst>
          </p:cNvPr>
          <p:cNvSpPr>
            <a:spLocks noGrp="1"/>
          </p:cNvSpPr>
          <p:nvPr>
            <p:ph type="title"/>
          </p:nvPr>
        </p:nvSpPr>
        <p:spPr>
          <a:xfrm>
            <a:off x="1055440" y="2703376"/>
            <a:ext cx="8596668" cy="1451248"/>
          </a:xfrm>
        </p:spPr>
        <p:txBody>
          <a:bodyPr>
            <a:normAutofit/>
          </a:bodyPr>
          <a:lstStyle/>
          <a:p>
            <a:pPr algn="ctr"/>
            <a:r>
              <a:rPr lang="en-US" sz="8800" dirty="0"/>
              <a:t>LIVE DEMO</a:t>
            </a:r>
          </a:p>
        </p:txBody>
      </p:sp>
    </p:spTree>
    <p:extLst>
      <p:ext uri="{BB962C8B-B14F-4D97-AF65-F5344CB8AC3E}">
        <p14:creationId xmlns:p14="http://schemas.microsoft.com/office/powerpoint/2010/main" val="824636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6B9A-6EAC-427F-B5AC-339EC06E8CA2}"/>
              </a:ext>
            </a:extLst>
          </p:cNvPr>
          <p:cNvSpPr>
            <a:spLocks noGrp="1"/>
          </p:cNvSpPr>
          <p:nvPr>
            <p:ph type="title"/>
          </p:nvPr>
        </p:nvSpPr>
        <p:spPr>
          <a:xfrm>
            <a:off x="983432" y="2888940"/>
            <a:ext cx="8596668" cy="1080120"/>
          </a:xfrm>
        </p:spPr>
        <p:txBody>
          <a:bodyPr>
            <a:noAutofit/>
          </a:bodyPr>
          <a:lstStyle/>
          <a:p>
            <a:pPr algn="ctr"/>
            <a:r>
              <a:rPr lang="en-US" sz="6000" dirty="0"/>
              <a:t>NOW, SOME DETAILS ..</a:t>
            </a:r>
          </a:p>
        </p:txBody>
      </p:sp>
    </p:spTree>
    <p:extLst>
      <p:ext uri="{BB962C8B-B14F-4D97-AF65-F5344CB8AC3E}">
        <p14:creationId xmlns:p14="http://schemas.microsoft.com/office/powerpoint/2010/main" val="1054966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8EC7E6-D3BC-4430-9292-85793D7CEB50}"/>
              </a:ext>
            </a:extLst>
          </p:cNvPr>
          <p:cNvSpPr txBox="1"/>
          <p:nvPr/>
        </p:nvSpPr>
        <p:spPr>
          <a:xfrm>
            <a:off x="911424" y="1821292"/>
            <a:ext cx="8784976" cy="954107"/>
          </a:xfrm>
          <a:prstGeom prst="rect">
            <a:avLst/>
          </a:prstGeom>
          <a:noFill/>
        </p:spPr>
        <p:txBody>
          <a:bodyPr wrap="square" rtlCol="0">
            <a:spAutoFit/>
          </a:bodyPr>
          <a:lstStyle/>
          <a:p>
            <a:r>
              <a:rPr lang="en-US" sz="2800" dirty="0"/>
              <a:t>- In our project, </a:t>
            </a:r>
            <a:r>
              <a:rPr lang="en-US" sz="2800" dirty="0">
                <a:solidFill>
                  <a:schemeClr val="accent2"/>
                </a:solidFill>
              </a:rPr>
              <a:t>server management</a:t>
            </a:r>
            <a:r>
              <a:rPr lang="en-US" sz="2800" dirty="0"/>
              <a:t> depends on Internet protocol TCP, But why </a:t>
            </a:r>
            <a:r>
              <a:rPr lang="en-US" sz="2800" dirty="0">
                <a:solidFill>
                  <a:schemeClr val="accent2"/>
                </a:solidFill>
              </a:rPr>
              <a:t>TCP</a:t>
            </a:r>
            <a:r>
              <a:rPr lang="en-US" sz="2800" dirty="0"/>
              <a:t>?</a:t>
            </a:r>
          </a:p>
        </p:txBody>
      </p:sp>
      <p:sp>
        <p:nvSpPr>
          <p:cNvPr id="5" name="Rectangle 4">
            <a:extLst>
              <a:ext uri="{FF2B5EF4-FFF2-40B4-BE49-F238E27FC236}">
                <a16:creationId xmlns:a16="http://schemas.microsoft.com/office/drawing/2014/main" id="{F0D67C46-0F45-4354-BFE1-32AB45C111CA}"/>
              </a:ext>
            </a:extLst>
          </p:cNvPr>
          <p:cNvSpPr/>
          <p:nvPr/>
        </p:nvSpPr>
        <p:spPr>
          <a:xfrm>
            <a:off x="911424" y="2924944"/>
            <a:ext cx="8784976" cy="1384995"/>
          </a:xfrm>
          <a:prstGeom prst="rect">
            <a:avLst/>
          </a:prstGeom>
        </p:spPr>
        <p:txBody>
          <a:bodyPr wrap="square">
            <a:spAutoFit/>
          </a:bodyPr>
          <a:lstStyle/>
          <a:p>
            <a:r>
              <a:rPr lang="en-US" sz="2800" dirty="0"/>
              <a:t>- We managed successfully the </a:t>
            </a:r>
            <a:r>
              <a:rPr lang="en-US" sz="2800" dirty="0">
                <a:solidFill>
                  <a:schemeClr val="accent2"/>
                </a:solidFill>
              </a:rPr>
              <a:t>synchronization</a:t>
            </a:r>
            <a:r>
              <a:rPr lang="en-US" sz="2800" dirty="0"/>
              <a:t> between </a:t>
            </a:r>
            <a:r>
              <a:rPr lang="en-US" sz="2800" dirty="0">
                <a:solidFill>
                  <a:schemeClr val="accent2"/>
                </a:solidFill>
              </a:rPr>
              <a:t>threads</a:t>
            </a:r>
            <a:r>
              <a:rPr lang="en-US" sz="2800" dirty="0"/>
              <a:t> and </a:t>
            </a:r>
            <a:r>
              <a:rPr lang="en-US" sz="2800" dirty="0">
                <a:solidFill>
                  <a:schemeClr val="accent2"/>
                </a:solidFill>
              </a:rPr>
              <a:t>servers</a:t>
            </a:r>
            <a:r>
              <a:rPr lang="en-US" sz="2800" dirty="0"/>
              <a:t>, by designing the threads and servers to be independent of each other.</a:t>
            </a:r>
          </a:p>
        </p:txBody>
      </p:sp>
      <p:sp>
        <p:nvSpPr>
          <p:cNvPr id="6" name="Rectangle 5">
            <a:extLst>
              <a:ext uri="{FF2B5EF4-FFF2-40B4-BE49-F238E27FC236}">
                <a16:creationId xmlns:a16="http://schemas.microsoft.com/office/drawing/2014/main" id="{B544A434-5330-4F8F-88B3-36E7B586BF99}"/>
              </a:ext>
            </a:extLst>
          </p:cNvPr>
          <p:cNvSpPr/>
          <p:nvPr/>
        </p:nvSpPr>
        <p:spPr>
          <a:xfrm>
            <a:off x="911424" y="4275093"/>
            <a:ext cx="8784976" cy="954107"/>
          </a:xfrm>
          <a:prstGeom prst="rect">
            <a:avLst/>
          </a:prstGeom>
        </p:spPr>
        <p:txBody>
          <a:bodyPr wrap="square">
            <a:spAutoFit/>
          </a:bodyPr>
          <a:lstStyle/>
          <a:p>
            <a:pPr algn="just">
              <a:spcAft>
                <a:spcPts val="800"/>
              </a:spcAft>
            </a:pPr>
            <a:r>
              <a:rPr lang="en-US" sz="2800" dirty="0"/>
              <a:t>As a result of this independence, the </a:t>
            </a:r>
            <a:r>
              <a:rPr lang="en-US" sz="2800" dirty="0">
                <a:solidFill>
                  <a:schemeClr val="accent2"/>
                </a:solidFill>
              </a:rPr>
              <a:t>OS dispatcher </a:t>
            </a:r>
            <a:r>
              <a:rPr lang="en-US" sz="2800" dirty="0"/>
              <a:t>is the one that responsible for syncing.</a:t>
            </a:r>
          </a:p>
        </p:txBody>
      </p:sp>
      <p:sp>
        <p:nvSpPr>
          <p:cNvPr id="9" name="Title 1">
            <a:extLst>
              <a:ext uri="{FF2B5EF4-FFF2-40B4-BE49-F238E27FC236}">
                <a16:creationId xmlns:a16="http://schemas.microsoft.com/office/drawing/2014/main" id="{68B8CD11-E258-4FF5-91EC-FC6F236B5238}"/>
              </a:ext>
            </a:extLst>
          </p:cNvPr>
          <p:cNvSpPr>
            <a:spLocks noGrp="1"/>
          </p:cNvSpPr>
          <p:nvPr>
            <p:ph type="title"/>
          </p:nvPr>
        </p:nvSpPr>
        <p:spPr>
          <a:xfrm>
            <a:off x="604077" y="601526"/>
            <a:ext cx="8596668" cy="954107"/>
          </a:xfrm>
        </p:spPr>
        <p:txBody>
          <a:bodyPr>
            <a:noAutofit/>
          </a:bodyPr>
          <a:lstStyle/>
          <a:p>
            <a:r>
              <a:rPr lang="en-US" sz="4000" dirty="0"/>
              <a:t>Important Details:</a:t>
            </a:r>
          </a:p>
        </p:txBody>
      </p:sp>
    </p:spTree>
    <p:extLst>
      <p:ext uri="{BB962C8B-B14F-4D97-AF65-F5344CB8AC3E}">
        <p14:creationId xmlns:p14="http://schemas.microsoft.com/office/powerpoint/2010/main" val="2245288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69D5260-FFD2-45E6-BD68-4E19F0F68B3A}"/>
              </a:ext>
            </a:extLst>
          </p:cNvPr>
          <p:cNvSpPr/>
          <p:nvPr/>
        </p:nvSpPr>
        <p:spPr>
          <a:xfrm>
            <a:off x="911424" y="1767287"/>
            <a:ext cx="8784976" cy="1384995"/>
          </a:xfrm>
          <a:prstGeom prst="rect">
            <a:avLst/>
          </a:prstGeom>
        </p:spPr>
        <p:txBody>
          <a:bodyPr wrap="square">
            <a:spAutoFit/>
          </a:bodyPr>
          <a:lstStyle/>
          <a:p>
            <a:r>
              <a:rPr lang="en-US" sz="2800" dirty="0"/>
              <a:t>- We took into consideration the </a:t>
            </a:r>
            <a:r>
              <a:rPr lang="en-US" sz="2800" dirty="0">
                <a:solidFill>
                  <a:schemeClr val="accent2"/>
                </a:solidFill>
              </a:rPr>
              <a:t>user interface and the user experience </a:t>
            </a:r>
            <a:r>
              <a:rPr lang="en-US" sz="2800" dirty="0"/>
              <a:t>(UI/UX) to provide the best and easiest experience when they use the software.</a:t>
            </a:r>
          </a:p>
        </p:txBody>
      </p:sp>
      <p:sp>
        <p:nvSpPr>
          <p:cNvPr id="4" name="TextBox 3">
            <a:extLst>
              <a:ext uri="{FF2B5EF4-FFF2-40B4-BE49-F238E27FC236}">
                <a16:creationId xmlns:a16="http://schemas.microsoft.com/office/drawing/2014/main" id="{C105D80C-4145-4A58-B253-46184B497410}"/>
              </a:ext>
            </a:extLst>
          </p:cNvPr>
          <p:cNvSpPr txBox="1"/>
          <p:nvPr/>
        </p:nvSpPr>
        <p:spPr>
          <a:xfrm>
            <a:off x="911424" y="3356992"/>
            <a:ext cx="8784976" cy="954107"/>
          </a:xfrm>
          <a:prstGeom prst="rect">
            <a:avLst/>
          </a:prstGeom>
          <a:noFill/>
        </p:spPr>
        <p:txBody>
          <a:bodyPr wrap="square" rtlCol="0">
            <a:spAutoFit/>
          </a:bodyPr>
          <a:lstStyle/>
          <a:p>
            <a:r>
              <a:rPr lang="en-US" sz="2800" dirty="0"/>
              <a:t>- We optimized our code to make the system run smoothly with </a:t>
            </a:r>
            <a:r>
              <a:rPr lang="en-US" sz="2800" dirty="0">
                <a:solidFill>
                  <a:schemeClr val="accent2"/>
                </a:solidFill>
              </a:rPr>
              <a:t>minimum</a:t>
            </a:r>
            <a:r>
              <a:rPr lang="en-US" sz="2800" dirty="0"/>
              <a:t> hardware requirements. </a:t>
            </a:r>
          </a:p>
        </p:txBody>
      </p:sp>
      <p:sp>
        <p:nvSpPr>
          <p:cNvPr id="5" name="Title 1">
            <a:extLst>
              <a:ext uri="{FF2B5EF4-FFF2-40B4-BE49-F238E27FC236}">
                <a16:creationId xmlns:a16="http://schemas.microsoft.com/office/drawing/2014/main" id="{5C0FC1D5-568E-43C6-9388-CB9F9C97FEC8}"/>
              </a:ext>
            </a:extLst>
          </p:cNvPr>
          <p:cNvSpPr>
            <a:spLocks noGrp="1"/>
          </p:cNvSpPr>
          <p:nvPr>
            <p:ph type="title"/>
          </p:nvPr>
        </p:nvSpPr>
        <p:spPr>
          <a:xfrm>
            <a:off x="604077" y="601526"/>
            <a:ext cx="8596668" cy="954107"/>
          </a:xfrm>
        </p:spPr>
        <p:txBody>
          <a:bodyPr>
            <a:noAutofit/>
          </a:bodyPr>
          <a:lstStyle/>
          <a:p>
            <a:r>
              <a:rPr lang="en-US" sz="4000" dirty="0"/>
              <a:t>Important Details:</a:t>
            </a:r>
          </a:p>
        </p:txBody>
      </p:sp>
    </p:spTree>
    <p:extLst>
      <p:ext uri="{BB962C8B-B14F-4D97-AF65-F5344CB8AC3E}">
        <p14:creationId xmlns:p14="http://schemas.microsoft.com/office/powerpoint/2010/main" val="113393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12">
            <a:extLst>
              <a:ext uri="{FF2B5EF4-FFF2-40B4-BE49-F238E27FC236}">
                <a16:creationId xmlns:a16="http://schemas.microsoft.com/office/drawing/2014/main" id="{DDE8DE2B-61C1-46D5-BEB8-521321C182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E012C92A-B902-4B69-BDCF-CCA3021FC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A2BDBC14-42A0-4182-BFBA-0751F6350C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902DC474-5BCC-4188-ACDC-AD63E6B18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B427019-8592-4032-931B-4F27104C9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1D6E2CEA-A5BB-4CF7-B907-AE4DBF674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78D09D5A-29CC-4B32-9CE1-72E607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6DF3A3FC-950B-40B0-923D-0F0BC1A5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BCA0F2E1-CD3D-4521-9CCB-41A5CC6C5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9BA4F16A-21DC-462A-AD37-0A93C8B79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id="{FB75EBDD-038D-4572-A372-1149382957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24">
            <a:extLst>
              <a:ext uri="{FF2B5EF4-FFF2-40B4-BE49-F238E27FC236}">
                <a16:creationId xmlns:a16="http://schemas.microsoft.com/office/drawing/2014/main" id="{21029ED5-F105-4DD2-99C8-1E4422817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6">
            <a:extLst>
              <a:ext uri="{FF2B5EF4-FFF2-40B4-BE49-F238E27FC236}">
                <a16:creationId xmlns:a16="http://schemas.microsoft.com/office/drawing/2014/main" id="{2D621E68-BF28-4A1C-B1A2-4E55E139E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id="{BE8BBE4D-F0DF-49B9-B75A-99DAC53ACA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id="{E0F07DDC-34A6-46A1-9DE9-2BBE2931A5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2CEB2BF9-B8DB-45B9-86EA-D197B5B1A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id="{08B5BB34-3801-4E70-A981-FE007635E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id="{38432A75-2CEB-463C-A8F2-ABB50A79F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id="{E7E850B8-C050-4597-8BEB-113FEC9A27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id="{24ACC798-9CEC-4B6F-A8DD-F8E6FCCCF1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id="{1D58A8C6-1294-4CD9-89BC-F1E981A524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id="{F32F2ED6-6143-46C4-A641-72D42732B6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37">
            <a:extLst>
              <a:ext uri="{FF2B5EF4-FFF2-40B4-BE49-F238E27FC236}">
                <a16:creationId xmlns:a16="http://schemas.microsoft.com/office/drawing/2014/main" id="{5C9652B3-A450-4ED6-8FBF-F536BA60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B9CAD187-90AB-4F61-A094-833B84513453}"/>
              </a:ext>
            </a:extLst>
          </p:cNvPr>
          <p:cNvPicPr/>
          <p:nvPr/>
        </p:nvPicPr>
        <p:blipFill rotWithShape="1">
          <a:blip r:embed="rId2">
            <a:extLst>
              <a:ext uri="{28A0092B-C50C-407E-A947-70E740481C1C}">
                <a14:useLocalDpi xmlns:a14="http://schemas.microsoft.com/office/drawing/2010/main" val="0"/>
              </a:ext>
            </a:extLst>
          </a:blip>
          <a:srcRect l="18578" t="24025" r="18007" b="28429"/>
          <a:stretch/>
        </p:blipFill>
        <p:spPr bwMode="auto">
          <a:xfrm>
            <a:off x="1529668" y="1121715"/>
            <a:ext cx="9032498" cy="4748009"/>
          </a:xfrm>
          <a:prstGeom prst="rect">
            <a:avLst/>
          </a:prstGeom>
          <a:ln>
            <a:noFill/>
          </a:ln>
          <a:extLst>
            <a:ext uri="{53640926-AAD7-44D8-BBD7-CCE9431645EC}">
              <a14:shadowObscured xmlns:a14="http://schemas.microsoft.com/office/drawing/2010/main"/>
            </a:ext>
          </a:extLst>
        </p:spPr>
      </p:pic>
      <p:sp>
        <p:nvSpPr>
          <p:cNvPr id="44" name="TextBox 43">
            <a:extLst>
              <a:ext uri="{FF2B5EF4-FFF2-40B4-BE49-F238E27FC236}">
                <a16:creationId xmlns:a16="http://schemas.microsoft.com/office/drawing/2014/main" id="{92A0B6F2-4D3D-4C69-960D-03C920BB2AAE}"/>
              </a:ext>
            </a:extLst>
          </p:cNvPr>
          <p:cNvSpPr txBox="1"/>
          <p:nvPr/>
        </p:nvSpPr>
        <p:spPr>
          <a:xfrm>
            <a:off x="825218" y="798550"/>
            <a:ext cx="1094318" cy="646331"/>
          </a:xfrm>
          <a:prstGeom prst="rect">
            <a:avLst/>
          </a:prstGeom>
          <a:noFill/>
        </p:spPr>
        <p:txBody>
          <a:bodyPr wrap="square" rtlCol="0">
            <a:spAutoFit/>
          </a:bodyPr>
          <a:lstStyle/>
          <a:p>
            <a:r>
              <a:rPr lang="en-US" sz="3600" dirty="0">
                <a:solidFill>
                  <a:schemeClr val="accent2"/>
                </a:solidFill>
              </a:rPr>
              <a:t>DFD</a:t>
            </a:r>
          </a:p>
        </p:txBody>
      </p:sp>
    </p:spTree>
    <p:extLst>
      <p:ext uri="{BB962C8B-B14F-4D97-AF65-F5344CB8AC3E}">
        <p14:creationId xmlns:p14="http://schemas.microsoft.com/office/powerpoint/2010/main" val="4081577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Algorithms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4234621"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1. Minimum Edit Distance </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1766317"/>
          </a:xfrm>
          <a:prstGeom prst="rect">
            <a:avLst/>
          </a:prstGeom>
        </p:spPr>
        <p:txBody>
          <a:bodyPr wrap="square">
            <a:spAutoFit/>
          </a:bodyPr>
          <a:lstStyle/>
          <a:p>
            <a:pPr algn="just">
              <a:lnSpc>
                <a:spcPct val="115000"/>
              </a:lnSpc>
              <a:spcAft>
                <a:spcPts val="600"/>
              </a:spcAft>
            </a:pPr>
            <a:r>
              <a:rPr lang="en-GB" sz="2400" b="1" dirty="0">
                <a:latin typeface="Calibri "/>
                <a:ea typeface="Calibri" panose="020F0502020204030204" pitchFamily="34" charset="0"/>
                <a:cs typeface="Times New Roman" panose="02020603050405020304" pitchFamily="18" charset="0"/>
              </a:rPr>
              <a:t>The minimum edit distance</a:t>
            </a:r>
            <a:r>
              <a:rPr lang="en-GB" sz="2400" dirty="0">
                <a:latin typeface="Calibri "/>
                <a:ea typeface="Calibri" panose="020F0502020204030204" pitchFamily="34" charset="0"/>
                <a:cs typeface="Times New Roman" panose="02020603050405020304" pitchFamily="18" charset="0"/>
              </a:rPr>
              <a:t> between two strings is the minimum number of editing operations: Insertion, Deletion, Substitution needed to transform one into the other. We used this algorithm in the </a:t>
            </a:r>
            <a:r>
              <a:rPr lang="en-GB" sz="2400" i="1" dirty="0">
                <a:latin typeface="Calibri "/>
                <a:ea typeface="Calibri" panose="020F0502020204030204" pitchFamily="34" charset="0"/>
                <a:cs typeface="Times New Roman" panose="02020603050405020304" pitchFamily="18" charset="0"/>
              </a:rPr>
              <a:t>detection of cheating</a:t>
            </a:r>
            <a:r>
              <a:rPr lang="en-GB" sz="2400" dirty="0">
                <a:latin typeface="Calibri "/>
                <a:ea typeface="Calibri" panose="020F0502020204030204" pitchFamily="34" charset="0"/>
                <a:cs typeface="Times New Roman" panose="02020603050405020304" pitchFamily="18" charset="0"/>
              </a:rPr>
              <a:t> or </a:t>
            </a:r>
            <a:r>
              <a:rPr lang="en-GB" sz="2400" i="1" dirty="0">
                <a:latin typeface="Calibri "/>
                <a:ea typeface="Calibri" panose="020F0502020204030204" pitchFamily="34" charset="0"/>
                <a:cs typeface="Times New Roman" panose="02020603050405020304" pitchFamily="18" charset="0"/>
              </a:rPr>
              <a:t>plagiarism</a:t>
            </a:r>
            <a:r>
              <a:rPr lang="en-GB" sz="2400" dirty="0">
                <a:latin typeface="Calibri "/>
                <a:ea typeface="Calibri" panose="020F0502020204030204" pitchFamily="34" charset="0"/>
                <a:cs typeface="Times New Roman" panose="02020603050405020304" pitchFamily="18" charset="0"/>
              </a:rPr>
              <a:t>.</a:t>
            </a:r>
            <a:endParaRPr lang="en-US" sz="2400" dirty="0">
              <a:latin typeface="Calibri "/>
              <a:ea typeface="Calibri" panose="020F0502020204030204" pitchFamily="34" charset="0"/>
              <a:cs typeface="Times New Roman" panose="02020603050405020304" pitchFamily="18" charset="0"/>
            </a:endParaRPr>
          </a:p>
        </p:txBody>
      </p:sp>
      <p:pic>
        <p:nvPicPr>
          <p:cNvPr id="5" name="Graphic 21">
            <a:extLst>
              <a:ext uri="{FF2B5EF4-FFF2-40B4-BE49-F238E27FC236}">
                <a16:creationId xmlns:a16="http://schemas.microsoft.com/office/drawing/2014/main" id="{EEF399E3-CF85-4590-8741-78C692C1FAA4}"/>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55540" y="3974373"/>
            <a:ext cx="7272808" cy="2385265"/>
          </a:xfrm>
          <a:prstGeom prst="rect">
            <a:avLst/>
          </a:prstGeom>
        </p:spPr>
      </p:pic>
    </p:spTree>
    <p:extLst>
      <p:ext uri="{BB962C8B-B14F-4D97-AF65-F5344CB8AC3E}">
        <p14:creationId xmlns:p14="http://schemas.microsoft.com/office/powerpoint/2010/main" val="2372730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Algorithms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4863767"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2. Balanced Binary Search Tree</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1938992"/>
          </a:xfrm>
          <a:prstGeom prst="rect">
            <a:avLst/>
          </a:prstGeom>
        </p:spPr>
        <p:txBody>
          <a:bodyPr wrap="square">
            <a:spAutoFit/>
          </a:bodyPr>
          <a:lstStyle/>
          <a:p>
            <a:r>
              <a:rPr lang="en-GB" sz="2400" dirty="0">
                <a:latin typeface="Calibri "/>
                <a:cs typeface="Times New Roman" panose="02020603050405020304" pitchFamily="18" charset="0"/>
              </a:rPr>
              <a:t>A balanced binary search tree is a tree that automatically keeps its height small (guaranteed to be logarithmic) for a sequence of insertions and deletions. This structure provides efficient implementations for abstract data structures such as associative arrays.</a:t>
            </a:r>
            <a:endParaRPr lang="en-US" sz="2400" dirty="0">
              <a:latin typeface="Calibri "/>
              <a:cs typeface="Times New Roman" panose="02020603050405020304" pitchFamily="18" charset="0"/>
            </a:endParaRPr>
          </a:p>
        </p:txBody>
      </p:sp>
    </p:spTree>
    <p:extLst>
      <p:ext uri="{BB962C8B-B14F-4D97-AF65-F5344CB8AC3E}">
        <p14:creationId xmlns:p14="http://schemas.microsoft.com/office/powerpoint/2010/main" val="2679270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Algorithms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2982291"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3. Red-Black Tree</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1908215"/>
          </a:xfrm>
          <a:prstGeom prst="rect">
            <a:avLst/>
          </a:prstGeom>
        </p:spPr>
        <p:txBody>
          <a:bodyPr wrap="square">
            <a:spAutoFit/>
          </a:bodyPr>
          <a:lstStyle/>
          <a:p>
            <a:r>
              <a:rPr lang="en-US" sz="2800" dirty="0"/>
              <a:t>Red-Black Tree is a self-balancing Binary Search Tree (BST) where every node follows following rules.</a:t>
            </a:r>
          </a:p>
          <a:p>
            <a:endParaRPr lang="en-US" sz="400" dirty="0"/>
          </a:p>
          <a:p>
            <a:r>
              <a:rPr lang="en-GB" sz="2800" dirty="0"/>
              <a:t>Search and insert operations in a red-black BST are guaranteed to take (2 Log n) at most.</a:t>
            </a:r>
            <a:endParaRPr lang="en-US" sz="3600" dirty="0">
              <a:latin typeface="Calibri "/>
              <a:cs typeface="Times New Roman" panose="02020603050405020304" pitchFamily="18" charset="0"/>
            </a:endParaRPr>
          </a:p>
        </p:txBody>
      </p:sp>
      <p:pic>
        <p:nvPicPr>
          <p:cNvPr id="5" name="Picture 4" descr="https://cdn-images-1.medium.com/max/800/1*fx3NGAxXcPzFFkUiD7bXGw.png">
            <a:extLst>
              <a:ext uri="{FF2B5EF4-FFF2-40B4-BE49-F238E27FC236}">
                <a16:creationId xmlns:a16="http://schemas.microsoft.com/office/drawing/2014/main" id="{092116EB-4081-4401-8EFD-0DC5BB3DB69A}"/>
              </a:ext>
            </a:extLst>
          </p:cNvPr>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1576"/>
          <a:stretch/>
        </p:blipFill>
        <p:spPr bwMode="auto">
          <a:xfrm>
            <a:off x="2320477" y="3897055"/>
            <a:ext cx="6439820" cy="2631562"/>
          </a:xfrm>
          <a:prstGeom prst="rect">
            <a:avLst/>
          </a:prstGeom>
          <a:noFill/>
          <a:ln>
            <a:noFill/>
          </a:ln>
        </p:spPr>
      </p:pic>
    </p:spTree>
    <p:extLst>
      <p:ext uri="{BB962C8B-B14F-4D97-AF65-F5344CB8AC3E}">
        <p14:creationId xmlns:p14="http://schemas.microsoft.com/office/powerpoint/2010/main" val="220590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1311326" y="1198192"/>
            <a:ext cx="3411016" cy="722992"/>
          </a:xfrm>
        </p:spPr>
        <p:txBody>
          <a:bodyPr>
            <a:normAutofit/>
          </a:bodyPr>
          <a:lstStyle/>
          <a:p>
            <a:r>
              <a:rPr lang="en-US" altLang="ar-EG" sz="4000" b="1" dirty="0"/>
              <a:t>Project Team</a:t>
            </a:r>
            <a:endParaRPr lang="ar-EG" altLang="ar-EG" sz="4000" b="1" dirty="0"/>
          </a:p>
        </p:txBody>
      </p:sp>
      <p:sp>
        <p:nvSpPr>
          <p:cNvPr id="199683" name="Rectangle 3"/>
          <p:cNvSpPr>
            <a:spLocks noGrp="1" noChangeArrowheads="1"/>
          </p:cNvSpPr>
          <p:nvPr>
            <p:ph idx="4294967295"/>
          </p:nvPr>
        </p:nvSpPr>
        <p:spPr>
          <a:xfrm>
            <a:off x="1743944" y="2420888"/>
            <a:ext cx="4320480" cy="2304256"/>
          </a:xfrm>
        </p:spPr>
        <p:txBody>
          <a:bodyPr>
            <a:normAutofit/>
          </a:bodyPr>
          <a:lstStyle/>
          <a:p>
            <a:r>
              <a:rPr lang="en-US" sz="2800" dirty="0"/>
              <a:t>Ahmed Samir </a:t>
            </a:r>
            <a:r>
              <a:rPr lang="en-US" sz="2800" dirty="0" err="1"/>
              <a:t>Daoush</a:t>
            </a:r>
            <a:endParaRPr lang="en-US" sz="2800" dirty="0"/>
          </a:p>
          <a:p>
            <a:r>
              <a:rPr lang="en-US" sz="2800" dirty="0"/>
              <a:t>Amr Hassan Saud</a:t>
            </a:r>
          </a:p>
          <a:p>
            <a:r>
              <a:rPr lang="en-US" sz="2800" dirty="0"/>
              <a:t>Ola Galal </a:t>
            </a:r>
            <a:r>
              <a:rPr lang="en-US" sz="2800" dirty="0" err="1"/>
              <a:t>ElKhouly</a:t>
            </a:r>
            <a:endParaRPr lang="en-US" sz="2800" dirty="0"/>
          </a:p>
          <a:p>
            <a:r>
              <a:rPr lang="en-US" sz="2800" dirty="0"/>
              <a:t>Ola </a:t>
            </a:r>
            <a:r>
              <a:rPr lang="en-US" sz="2800" dirty="0" err="1"/>
              <a:t>Nazmy</a:t>
            </a:r>
            <a:r>
              <a:rPr lang="en-US" sz="2800" dirty="0"/>
              <a:t> Farag</a:t>
            </a:r>
          </a:p>
        </p:txBody>
      </p:sp>
      <mc:AlternateContent xmlns:mc="http://schemas.openxmlformats.org/markup-compatibility/2006">
        <mc:Choice xmlns:p14="http://schemas.microsoft.com/office/powerpoint/2010/main" Requires="p14">
          <p:contentPart p14:bwMode="auto" r:id="rId2">
            <p14:nvContentPartPr>
              <p14:cNvPr id="7" name="حبر 7"/>
              <p14:cNvContentPartPr/>
              <p14:nvPr/>
            </p14:nvContentPartPr>
            <p14:xfrm>
              <a:off x="3718890" y="2728921"/>
              <a:ext cx="360" cy="360"/>
            </p14:xfrm>
          </p:contentPart>
        </mc:Choice>
        <mc:Fallback>
          <p:pic>
            <p:nvPicPr>
              <p:cNvPr id="7" name="حبر 7"/>
              <p:cNvPicPr/>
              <p:nvPr/>
            </p:nvPicPr>
            <p:blipFill>
              <a:blip r:embed="rId3"/>
              <a:stretch>
                <a:fillRect/>
              </a:stretch>
            </p:blipFill>
            <p:spPr>
              <a:xfrm>
                <a:off x="3709890" y="271992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 name="حبر 9"/>
              <p14:cNvContentPartPr/>
              <p14:nvPr/>
            </p14:nvContentPartPr>
            <p14:xfrm>
              <a:off x="4345323" y="2682841"/>
              <a:ext cx="65520" cy="92160"/>
            </p14:xfrm>
          </p:contentPart>
        </mc:Choice>
        <mc:Fallback>
          <p:pic>
            <p:nvPicPr>
              <p:cNvPr id="9" name="حبر 9"/>
              <p:cNvPicPr/>
              <p:nvPr/>
            </p:nvPicPr>
            <p:blipFill>
              <a:blip r:embed="rId5"/>
              <a:stretch>
                <a:fillRect/>
              </a:stretch>
            </p:blipFill>
            <p:spPr>
              <a:xfrm>
                <a:off x="4336273" y="2673841"/>
                <a:ext cx="83257" cy="109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Effect transition="in" filter="fade">
                                      <p:cBhvr>
                                        <p:cTn id="7" dur="500"/>
                                        <p:tgtEl>
                                          <p:spTgt spid="199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9683">
                                            <p:txEl>
                                              <p:pRg st="1" end="1"/>
                                            </p:txEl>
                                          </p:spTgt>
                                        </p:tgtEl>
                                        <p:attrNameLst>
                                          <p:attrName>style.visibility</p:attrName>
                                        </p:attrNameLst>
                                      </p:cBhvr>
                                      <p:to>
                                        <p:strVal val="visible"/>
                                      </p:to>
                                    </p:set>
                                    <p:animEffect transition="in" filter="fade">
                                      <p:cBhvr>
                                        <p:cTn id="12" dur="500"/>
                                        <p:tgtEl>
                                          <p:spTgt spid="1996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683">
                                            <p:txEl>
                                              <p:pRg st="2" end="2"/>
                                            </p:txEl>
                                          </p:spTgt>
                                        </p:tgtEl>
                                        <p:attrNameLst>
                                          <p:attrName>style.visibility</p:attrName>
                                        </p:attrNameLst>
                                      </p:cBhvr>
                                      <p:to>
                                        <p:strVal val="visible"/>
                                      </p:to>
                                    </p:set>
                                    <p:animEffect transition="in" filter="fade">
                                      <p:cBhvr>
                                        <p:cTn id="17" dur="500"/>
                                        <p:tgtEl>
                                          <p:spTgt spid="1996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9683">
                                            <p:txEl>
                                              <p:pRg st="3" end="3"/>
                                            </p:txEl>
                                          </p:spTgt>
                                        </p:tgtEl>
                                        <p:attrNameLst>
                                          <p:attrName>style.visibility</p:attrName>
                                        </p:attrNameLst>
                                      </p:cBhvr>
                                      <p:to>
                                        <p:strVal val="visible"/>
                                      </p:to>
                                    </p:set>
                                    <p:animEffect transition="in" filter="fade">
                                      <p:cBhvr>
                                        <p:cTn id="22" dur="500"/>
                                        <p:tgtEl>
                                          <p:spTgt spid="1996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Algorithms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1923925"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4. Hashing</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2677656"/>
          </a:xfrm>
          <a:prstGeom prst="rect">
            <a:avLst/>
          </a:prstGeom>
        </p:spPr>
        <p:txBody>
          <a:bodyPr wrap="square">
            <a:spAutoFit/>
          </a:bodyPr>
          <a:lstStyle/>
          <a:p>
            <a:r>
              <a:rPr lang="en-US" sz="2800" dirty="0"/>
              <a:t>Hashing is an important Data Structure which is designed to use a special function called the Hash function which is used to map a given value with a particular key for faster access of elements</a:t>
            </a:r>
          </a:p>
          <a:p>
            <a:endParaRPr lang="en-US" sz="2800" dirty="0"/>
          </a:p>
          <a:p>
            <a:r>
              <a:rPr lang="en-US" sz="2800" dirty="0"/>
              <a:t>In our project, we used hashing in for Standing. </a:t>
            </a:r>
          </a:p>
        </p:txBody>
      </p:sp>
    </p:spTree>
    <p:extLst>
      <p:ext uri="{BB962C8B-B14F-4D97-AF65-F5344CB8AC3E}">
        <p14:creationId xmlns:p14="http://schemas.microsoft.com/office/powerpoint/2010/main" val="4068055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Algorithms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2159437"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5. Quicksort</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3970318"/>
          </a:xfrm>
          <a:prstGeom prst="rect">
            <a:avLst/>
          </a:prstGeom>
        </p:spPr>
        <p:txBody>
          <a:bodyPr wrap="square">
            <a:spAutoFit/>
          </a:bodyPr>
          <a:lstStyle/>
          <a:p>
            <a:r>
              <a:rPr lang="en-US" sz="2800" dirty="0"/>
              <a:t>Quicksort is an efficient sorting algorithm, serving as a systematic method for placing the elements of a random-access file or an array in order. </a:t>
            </a:r>
          </a:p>
          <a:p>
            <a:endParaRPr lang="en-US" sz="2800" dirty="0"/>
          </a:p>
          <a:p>
            <a:r>
              <a:rPr lang="en-US" sz="2800" dirty="0"/>
              <a:t>Mathematical analysis of quicksort shows that, on average, the algorithm takes O(n log n) comparisons to sort n items. In the worst case, it makes O(n2) comparisons, though this behavior is rare.</a:t>
            </a:r>
          </a:p>
          <a:p>
            <a:endParaRPr lang="en-US" sz="2800" dirty="0"/>
          </a:p>
        </p:txBody>
      </p:sp>
    </p:spTree>
    <p:extLst>
      <p:ext uri="{BB962C8B-B14F-4D97-AF65-F5344CB8AC3E}">
        <p14:creationId xmlns:p14="http://schemas.microsoft.com/office/powerpoint/2010/main" val="1142556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Technologies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4801956"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1. Socket Programming in Java</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4401205"/>
          </a:xfrm>
          <a:prstGeom prst="rect">
            <a:avLst/>
          </a:prstGeom>
        </p:spPr>
        <p:txBody>
          <a:bodyPr wrap="square">
            <a:spAutoFit/>
          </a:bodyPr>
          <a:lstStyle/>
          <a:p>
            <a:r>
              <a:rPr lang="en-US" sz="2800" dirty="0"/>
              <a:t>Java Socket programming is used for communication between the applications running on different JRE (Java Runtime Environment). It can be connection-oriented or connectionless.</a:t>
            </a:r>
          </a:p>
          <a:p>
            <a:endParaRPr lang="en-US" sz="2800" dirty="0"/>
          </a:p>
          <a:p>
            <a:r>
              <a:rPr lang="en-US" sz="2800" dirty="0"/>
              <a:t>The client in socket programming must know two information:</a:t>
            </a:r>
          </a:p>
          <a:p>
            <a:pPr lvl="0"/>
            <a:r>
              <a:rPr lang="en-US" sz="2800" dirty="0"/>
              <a:t>- IP Address of Server, and</a:t>
            </a:r>
          </a:p>
          <a:p>
            <a:pPr lvl="0"/>
            <a:r>
              <a:rPr lang="en-US" sz="2800" dirty="0"/>
              <a:t>- Port number.</a:t>
            </a:r>
          </a:p>
          <a:p>
            <a:endParaRPr lang="en-US" sz="2800" dirty="0"/>
          </a:p>
        </p:txBody>
      </p:sp>
    </p:spTree>
    <p:extLst>
      <p:ext uri="{BB962C8B-B14F-4D97-AF65-F5344CB8AC3E}">
        <p14:creationId xmlns:p14="http://schemas.microsoft.com/office/powerpoint/2010/main" val="947117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Technologies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3668440"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2. System Calls in Java</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4401205"/>
          </a:xfrm>
          <a:prstGeom prst="rect">
            <a:avLst/>
          </a:prstGeom>
        </p:spPr>
        <p:txBody>
          <a:bodyPr wrap="square">
            <a:spAutoFit/>
          </a:bodyPr>
          <a:lstStyle/>
          <a:p>
            <a:r>
              <a:rPr lang="en-US" sz="2800" dirty="0"/>
              <a:t>A system call is a way for programs to interact with the operating system. A computer program makes a system call when it makes a request to the operating system's kernel. System call provides the services of the operating system to the user programs via Application Program Interface (API).</a:t>
            </a:r>
          </a:p>
          <a:p>
            <a:endParaRPr lang="en-US" sz="2800" dirty="0"/>
          </a:p>
          <a:p>
            <a:r>
              <a:rPr lang="en-US" sz="2800" dirty="0"/>
              <a:t>We used the system calls to handle the submissions of the students during the contest.</a:t>
            </a:r>
          </a:p>
          <a:p>
            <a:endParaRPr lang="en-US" sz="2800" dirty="0"/>
          </a:p>
        </p:txBody>
      </p:sp>
    </p:spTree>
    <p:extLst>
      <p:ext uri="{BB962C8B-B14F-4D97-AF65-F5344CB8AC3E}">
        <p14:creationId xmlns:p14="http://schemas.microsoft.com/office/powerpoint/2010/main" val="968853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Technologies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3201389"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3. </a:t>
            </a:r>
            <a:r>
              <a:rPr lang="en-GB" sz="2800" dirty="0" err="1">
                <a:solidFill>
                  <a:schemeClr val="accent2"/>
                </a:solidFill>
              </a:rPr>
              <a:t>TeX</a:t>
            </a:r>
            <a:r>
              <a:rPr lang="en-GB" sz="2800" dirty="0">
                <a:solidFill>
                  <a:schemeClr val="accent2"/>
                </a:solidFill>
              </a:rPr>
              <a:t> and </a:t>
            </a:r>
            <a:r>
              <a:rPr lang="en-GB" sz="2800" dirty="0" err="1">
                <a:solidFill>
                  <a:schemeClr val="accent2"/>
                </a:solidFill>
              </a:rPr>
              <a:t>MathJax</a:t>
            </a:r>
            <a:endParaRPr lang="en-US" sz="2800" dirty="0">
              <a:solidFill>
                <a:schemeClr val="accent2"/>
              </a:solidFill>
            </a:endParaRPr>
          </a:p>
        </p:txBody>
      </p:sp>
      <p:sp>
        <p:nvSpPr>
          <p:cNvPr id="4" name="Rectangle 3">
            <a:extLst>
              <a:ext uri="{FF2B5EF4-FFF2-40B4-BE49-F238E27FC236}">
                <a16:creationId xmlns:a16="http://schemas.microsoft.com/office/drawing/2014/main" id="{E08372EB-FF82-43D8-9F5D-D444C4690BB5}"/>
              </a:ext>
            </a:extLst>
          </p:cNvPr>
          <p:cNvSpPr/>
          <p:nvPr/>
        </p:nvSpPr>
        <p:spPr>
          <a:xfrm>
            <a:off x="1667508" y="1988840"/>
            <a:ext cx="7848872" cy="3539430"/>
          </a:xfrm>
          <a:prstGeom prst="rect">
            <a:avLst/>
          </a:prstGeom>
        </p:spPr>
        <p:txBody>
          <a:bodyPr wrap="square">
            <a:spAutoFit/>
          </a:bodyPr>
          <a:lstStyle/>
          <a:p>
            <a:r>
              <a:rPr lang="en-US" sz="2800" dirty="0" err="1"/>
              <a:t>MathJax</a:t>
            </a:r>
            <a:r>
              <a:rPr lang="en-US" sz="2800" dirty="0"/>
              <a:t> is an open-source JavaScript display engine for </a:t>
            </a:r>
            <a:r>
              <a:rPr lang="en-US" sz="2800" dirty="0" err="1"/>
              <a:t>TeX</a:t>
            </a:r>
            <a:r>
              <a:rPr lang="en-US" sz="2800" dirty="0"/>
              <a:t> and </a:t>
            </a:r>
            <a:r>
              <a:rPr lang="en-US" sz="2800" dirty="0" err="1"/>
              <a:t>AsciiMath</a:t>
            </a:r>
            <a:r>
              <a:rPr lang="en-US" sz="2800" dirty="0"/>
              <a:t> notation that works in all modern browsers. It was designed with the goal of consolidating the recent advances in web technologies into a single, definitive, math-on-the-web platform supporting the major browsers and operating systems. It requires no setup on the part of the user.</a:t>
            </a:r>
          </a:p>
        </p:txBody>
      </p:sp>
      <p:sp>
        <p:nvSpPr>
          <p:cNvPr id="6" name="Rectangle 5" descr="{\hbox{The quadratic formula is ))\textstyle {-b\pm {\sqrt {b^{2}-4ac)) \over 2a}">
            <a:extLst>
              <a:ext uri="{FF2B5EF4-FFF2-40B4-BE49-F238E27FC236}">
                <a16:creationId xmlns:a16="http://schemas.microsoft.com/office/drawing/2014/main" id="{48FFFF2B-DD9A-4357-BF12-8BA6831E0E24}"/>
              </a:ext>
            </a:extLst>
          </p:cNvPr>
          <p:cNvSpPr>
            <a:spLocks noChangeAspect="1" noChangeArrowheads="1"/>
          </p:cNvSpPr>
          <p:nvPr/>
        </p:nvSpPr>
        <p:spPr bwMode="auto">
          <a:xfrm>
            <a:off x="2071688" y="37004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Tree>
    <p:extLst>
      <p:ext uri="{BB962C8B-B14F-4D97-AF65-F5344CB8AC3E}">
        <p14:creationId xmlns:p14="http://schemas.microsoft.com/office/powerpoint/2010/main" val="36699211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Technologies</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196752"/>
            <a:ext cx="3201389" cy="671851"/>
          </a:xfrm>
          <a:prstGeom prst="rect">
            <a:avLst/>
          </a:prstGeom>
        </p:spPr>
        <p:txBody>
          <a:bodyPr wrap="none">
            <a:spAutoFit/>
          </a:bodyPr>
          <a:lstStyle/>
          <a:p>
            <a:pPr marR="215900">
              <a:lnSpc>
                <a:spcPct val="150000"/>
              </a:lnSpc>
              <a:spcBef>
                <a:spcPts val="1200"/>
              </a:spcBef>
              <a:tabLst>
                <a:tab pos="457200" algn="l"/>
                <a:tab pos="900430" algn="l"/>
              </a:tabLst>
            </a:pPr>
            <a:r>
              <a:rPr lang="en-GB" sz="2800" dirty="0">
                <a:solidFill>
                  <a:schemeClr val="accent2"/>
                </a:solidFill>
              </a:rPr>
              <a:t>3. </a:t>
            </a:r>
            <a:r>
              <a:rPr lang="en-GB" sz="2800" dirty="0" err="1">
                <a:solidFill>
                  <a:schemeClr val="accent2"/>
                </a:solidFill>
              </a:rPr>
              <a:t>TeX</a:t>
            </a:r>
            <a:r>
              <a:rPr lang="en-GB" sz="2800" dirty="0">
                <a:solidFill>
                  <a:schemeClr val="accent2"/>
                </a:solidFill>
              </a:rPr>
              <a:t> and </a:t>
            </a:r>
            <a:r>
              <a:rPr lang="en-GB" sz="2800" dirty="0" err="1">
                <a:solidFill>
                  <a:schemeClr val="accent2"/>
                </a:solidFill>
              </a:rPr>
              <a:t>MathJax</a:t>
            </a:r>
            <a:endParaRPr lang="en-US" sz="2800" dirty="0">
              <a:solidFill>
                <a:schemeClr val="accent2"/>
              </a:solidFill>
            </a:endParaRPr>
          </a:p>
        </p:txBody>
      </p:sp>
      <p:graphicFrame>
        <p:nvGraphicFramePr>
          <p:cNvPr id="5" name="Table 4">
            <a:extLst>
              <a:ext uri="{FF2B5EF4-FFF2-40B4-BE49-F238E27FC236}">
                <a16:creationId xmlns:a16="http://schemas.microsoft.com/office/drawing/2014/main" id="{AF0C4CEB-B7C6-4548-9AB9-AADAA57C63ED}"/>
              </a:ext>
            </a:extLst>
          </p:cNvPr>
          <p:cNvGraphicFramePr>
            <a:graphicFrameLocks noGrp="1"/>
          </p:cNvGraphicFramePr>
          <p:nvPr>
            <p:extLst>
              <p:ext uri="{D42A27DB-BD31-4B8C-83A1-F6EECF244321}">
                <p14:modId xmlns:p14="http://schemas.microsoft.com/office/powerpoint/2010/main" val="1832935022"/>
              </p:ext>
            </p:extLst>
          </p:nvPr>
        </p:nvGraphicFramePr>
        <p:xfrm>
          <a:off x="1351704" y="2614553"/>
          <a:ext cx="8056664" cy="2119945"/>
        </p:xfrm>
        <a:graphic>
          <a:graphicData uri="http://schemas.openxmlformats.org/drawingml/2006/table">
            <a:tbl>
              <a:tblPr firstRow="1" firstCol="1" bandRow="1">
                <a:tableStyleId>{0660B408-B3CF-4A94-85FC-2B1E0A45F4A2}</a:tableStyleId>
              </a:tblPr>
              <a:tblGrid>
                <a:gridCol w="3232128">
                  <a:extLst>
                    <a:ext uri="{9D8B030D-6E8A-4147-A177-3AD203B41FA5}">
                      <a16:colId xmlns:a16="http://schemas.microsoft.com/office/drawing/2014/main" val="3274890160"/>
                    </a:ext>
                  </a:extLst>
                </a:gridCol>
                <a:gridCol w="4824536">
                  <a:extLst>
                    <a:ext uri="{9D8B030D-6E8A-4147-A177-3AD203B41FA5}">
                      <a16:colId xmlns:a16="http://schemas.microsoft.com/office/drawing/2014/main" val="522794926"/>
                    </a:ext>
                  </a:extLst>
                </a:gridCol>
              </a:tblGrid>
              <a:tr h="440433">
                <a:tc>
                  <a:txBody>
                    <a:bodyPr/>
                    <a:lstStyle/>
                    <a:p>
                      <a:pPr marL="0" marR="0" algn="ctr">
                        <a:lnSpc>
                          <a:spcPct val="107000"/>
                        </a:lnSpc>
                        <a:spcBef>
                          <a:spcPts val="0"/>
                        </a:spcBef>
                        <a:spcAft>
                          <a:spcPts val="0"/>
                        </a:spcAft>
                      </a:pPr>
                      <a:r>
                        <a:rPr lang="en-US" sz="2400" dirty="0">
                          <a:effectLst/>
                        </a:rPr>
                        <a:t>Markup</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2400" dirty="0">
                          <a:effectLst/>
                        </a:rPr>
                        <a:t>Renders as</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nchor="ctr">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8365739"/>
                  </a:ext>
                </a:extLst>
              </a:tr>
              <a:tr h="1454134">
                <a:tc>
                  <a:txBody>
                    <a:bodyPr/>
                    <a:lstStyle/>
                    <a:p>
                      <a:pPr marL="0" marR="0" algn="l">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effectLst/>
                        </a:rPr>
                        <a:t>The quadratic formula is $-b \pm \sqrt{b^2 - 4ac} \over 2a$</a:t>
                      </a:r>
                      <a:endParaRPr lang="en-US" sz="3600" dirty="0">
                        <a:effectLst/>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a:effectLst/>
                        </a:rPr>
                        <a:t> </a:t>
                      </a: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47625" marR="47625" marT="85725" marB="47625" anchor="ctr">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endParaRPr lang="en-US" sz="3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7625" marR="47625" marT="47625" marB="47625">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237081275"/>
                  </a:ext>
                </a:extLst>
              </a:tr>
            </a:tbl>
          </a:graphicData>
        </a:graphic>
      </p:graphicFrame>
      <p:sp>
        <p:nvSpPr>
          <p:cNvPr id="6" name="Rectangle 5" descr="{\hbox{The quadratic formula is ))\textstyle {-b\pm {\sqrt {b^{2}-4ac)) \over 2a}">
            <a:extLst>
              <a:ext uri="{FF2B5EF4-FFF2-40B4-BE49-F238E27FC236}">
                <a16:creationId xmlns:a16="http://schemas.microsoft.com/office/drawing/2014/main" id="{48FFFF2B-DD9A-4357-BF12-8BA6831E0E24}"/>
              </a:ext>
            </a:extLst>
          </p:cNvPr>
          <p:cNvSpPr>
            <a:spLocks noChangeAspect="1" noChangeArrowheads="1"/>
          </p:cNvSpPr>
          <p:nvPr/>
        </p:nvSpPr>
        <p:spPr bwMode="auto">
          <a:xfrm>
            <a:off x="2071688" y="37004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pic>
        <p:nvPicPr>
          <p:cNvPr id="7" name="Graphic 27">
            <a:extLst>
              <a:ext uri="{FF2B5EF4-FFF2-40B4-BE49-F238E27FC236}">
                <a16:creationId xmlns:a16="http://schemas.microsoft.com/office/drawing/2014/main" id="{02A6A39B-5FE2-467A-A25D-DBF6C929F220}"/>
              </a:ext>
            </a:extLst>
          </p:cNvPr>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3421" y="3547592"/>
            <a:ext cx="4033277" cy="610542"/>
          </a:xfrm>
          <a:prstGeom prst="rect">
            <a:avLst/>
          </a:prstGeom>
        </p:spPr>
      </p:pic>
    </p:spTree>
    <p:extLst>
      <p:ext uri="{BB962C8B-B14F-4D97-AF65-F5344CB8AC3E}">
        <p14:creationId xmlns:p14="http://schemas.microsoft.com/office/powerpoint/2010/main" val="46965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E070-D180-4FCA-B2B8-1CA09DA0BDBF}"/>
              </a:ext>
            </a:extLst>
          </p:cNvPr>
          <p:cNvSpPr>
            <a:spLocks noGrp="1"/>
          </p:cNvSpPr>
          <p:nvPr>
            <p:ph type="title"/>
          </p:nvPr>
        </p:nvSpPr>
        <p:spPr/>
        <p:txBody>
          <a:bodyPr/>
          <a:lstStyle/>
          <a:p>
            <a:r>
              <a:rPr lang="en-GB" dirty="0"/>
              <a:t>Desktop Application</a:t>
            </a:r>
            <a:endParaRPr lang="en-US" dirty="0"/>
          </a:p>
        </p:txBody>
      </p:sp>
      <p:sp>
        <p:nvSpPr>
          <p:cNvPr id="3" name="Rectangle 2">
            <a:extLst>
              <a:ext uri="{FF2B5EF4-FFF2-40B4-BE49-F238E27FC236}">
                <a16:creationId xmlns:a16="http://schemas.microsoft.com/office/drawing/2014/main" id="{CFD6E5DC-4CB8-4F69-9A15-4D7FAFEF534B}"/>
              </a:ext>
            </a:extLst>
          </p:cNvPr>
          <p:cNvSpPr/>
          <p:nvPr/>
        </p:nvSpPr>
        <p:spPr>
          <a:xfrm>
            <a:off x="1055440" y="1520205"/>
            <a:ext cx="7416824" cy="1692771"/>
          </a:xfrm>
          <a:prstGeom prst="rect">
            <a:avLst/>
          </a:prstGeom>
        </p:spPr>
        <p:txBody>
          <a:bodyPr wrap="square">
            <a:spAutoFit/>
          </a:bodyPr>
          <a:lstStyle/>
          <a:p>
            <a:pPr marL="514350" marR="215900" indent="-514350">
              <a:spcBef>
                <a:spcPts val="1200"/>
              </a:spcBef>
              <a:buAutoNum type="arabicPeriod"/>
              <a:tabLst>
                <a:tab pos="457200" algn="l"/>
                <a:tab pos="900430" algn="l"/>
              </a:tabLst>
            </a:pPr>
            <a:r>
              <a:rPr lang="en-GB" sz="2800" dirty="0">
                <a:solidFill>
                  <a:schemeClr val="accent2"/>
                </a:solidFill>
              </a:rPr>
              <a:t>Java</a:t>
            </a:r>
          </a:p>
          <a:p>
            <a:pPr marL="514350" marR="215900" indent="-514350">
              <a:spcBef>
                <a:spcPts val="1200"/>
              </a:spcBef>
              <a:buAutoNum type="arabicPeriod"/>
              <a:tabLst>
                <a:tab pos="457200" algn="l"/>
                <a:tab pos="900430" algn="l"/>
              </a:tabLst>
            </a:pPr>
            <a:r>
              <a:rPr lang="en-GB" sz="2800" dirty="0">
                <a:solidFill>
                  <a:schemeClr val="accent2"/>
                </a:solidFill>
              </a:rPr>
              <a:t>FXML</a:t>
            </a:r>
          </a:p>
          <a:p>
            <a:pPr marL="514350" marR="215900" indent="-514350">
              <a:spcBef>
                <a:spcPts val="1200"/>
              </a:spcBef>
              <a:buAutoNum type="arabicPeriod"/>
              <a:tabLst>
                <a:tab pos="457200" algn="l"/>
                <a:tab pos="900430" algn="l"/>
              </a:tabLst>
            </a:pPr>
            <a:r>
              <a:rPr lang="en-GB" sz="2800" dirty="0">
                <a:solidFill>
                  <a:schemeClr val="accent2"/>
                </a:solidFill>
              </a:rPr>
              <a:t>MySQL</a:t>
            </a:r>
            <a:endParaRPr lang="en-US" sz="2800" dirty="0">
              <a:solidFill>
                <a:schemeClr val="accent2"/>
              </a:solidFill>
            </a:endParaRPr>
          </a:p>
        </p:txBody>
      </p:sp>
      <p:sp>
        <p:nvSpPr>
          <p:cNvPr id="7" name="Title 1">
            <a:extLst>
              <a:ext uri="{FF2B5EF4-FFF2-40B4-BE49-F238E27FC236}">
                <a16:creationId xmlns:a16="http://schemas.microsoft.com/office/drawing/2014/main" id="{76096F9D-630C-44C3-B67F-D7157641ADFF}"/>
              </a:ext>
            </a:extLst>
          </p:cNvPr>
          <p:cNvSpPr txBox="1">
            <a:spLocks/>
          </p:cNvSpPr>
          <p:nvPr/>
        </p:nvSpPr>
        <p:spPr>
          <a:xfrm>
            <a:off x="675215" y="3462221"/>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Web Application</a:t>
            </a:r>
            <a:endParaRPr lang="en-US" dirty="0"/>
          </a:p>
        </p:txBody>
      </p:sp>
      <p:sp>
        <p:nvSpPr>
          <p:cNvPr id="8" name="Rectangle 7">
            <a:extLst>
              <a:ext uri="{FF2B5EF4-FFF2-40B4-BE49-F238E27FC236}">
                <a16:creationId xmlns:a16="http://schemas.microsoft.com/office/drawing/2014/main" id="{CBDE494B-C4B4-44A1-BA0A-A2AF98431794}"/>
              </a:ext>
            </a:extLst>
          </p:cNvPr>
          <p:cNvSpPr/>
          <p:nvPr/>
        </p:nvSpPr>
        <p:spPr>
          <a:xfrm>
            <a:off x="1053321" y="4372826"/>
            <a:ext cx="7416824" cy="1692771"/>
          </a:xfrm>
          <a:prstGeom prst="rect">
            <a:avLst/>
          </a:prstGeom>
        </p:spPr>
        <p:txBody>
          <a:bodyPr wrap="square">
            <a:spAutoFit/>
          </a:bodyPr>
          <a:lstStyle/>
          <a:p>
            <a:pPr marL="514350" marR="215900" indent="-514350">
              <a:spcBef>
                <a:spcPts val="1200"/>
              </a:spcBef>
              <a:buAutoNum type="arabicPeriod"/>
              <a:tabLst>
                <a:tab pos="457200" algn="l"/>
                <a:tab pos="900430" algn="l"/>
              </a:tabLst>
            </a:pPr>
            <a:r>
              <a:rPr lang="en-GB" sz="2800" dirty="0">
                <a:solidFill>
                  <a:schemeClr val="accent2"/>
                </a:solidFill>
              </a:rPr>
              <a:t>HTML, CSS, and Bootstrap</a:t>
            </a:r>
          </a:p>
          <a:p>
            <a:pPr marL="514350" marR="215900" indent="-514350">
              <a:spcBef>
                <a:spcPts val="1200"/>
              </a:spcBef>
              <a:buAutoNum type="arabicPeriod"/>
              <a:tabLst>
                <a:tab pos="457200" algn="l"/>
                <a:tab pos="900430" algn="l"/>
              </a:tabLst>
            </a:pPr>
            <a:r>
              <a:rPr lang="en-GB" sz="2800" dirty="0">
                <a:solidFill>
                  <a:schemeClr val="accent2"/>
                </a:solidFill>
              </a:rPr>
              <a:t>JavaScript (</a:t>
            </a:r>
            <a:r>
              <a:rPr lang="en-GB" sz="2800" dirty="0" err="1">
                <a:solidFill>
                  <a:schemeClr val="accent2"/>
                </a:solidFill>
              </a:rPr>
              <a:t>MathJax</a:t>
            </a:r>
            <a:r>
              <a:rPr lang="en-GB" sz="2800" dirty="0">
                <a:solidFill>
                  <a:schemeClr val="accent2"/>
                </a:solidFill>
              </a:rPr>
              <a:t>)</a:t>
            </a:r>
          </a:p>
          <a:p>
            <a:pPr marL="514350" marR="215900" indent="-514350">
              <a:spcBef>
                <a:spcPts val="1200"/>
              </a:spcBef>
              <a:buAutoNum type="arabicPeriod"/>
              <a:tabLst>
                <a:tab pos="457200" algn="l"/>
                <a:tab pos="900430" algn="l"/>
              </a:tabLst>
            </a:pPr>
            <a:r>
              <a:rPr lang="en-GB" sz="2800" dirty="0">
                <a:solidFill>
                  <a:schemeClr val="accent2"/>
                </a:solidFill>
              </a:rPr>
              <a:t>Java Servlet </a:t>
            </a:r>
            <a:r>
              <a:rPr lang="en-US" sz="2800" dirty="0">
                <a:solidFill>
                  <a:schemeClr val="accent2"/>
                </a:solidFill>
              </a:rPr>
              <a:t>and JSP</a:t>
            </a:r>
            <a:endParaRPr lang="en-GB" sz="2800" dirty="0">
              <a:solidFill>
                <a:schemeClr val="accent2"/>
              </a:solidFill>
            </a:endParaRPr>
          </a:p>
        </p:txBody>
      </p:sp>
    </p:spTree>
    <p:extLst>
      <p:ext uri="{BB962C8B-B14F-4D97-AF65-F5344CB8AC3E}">
        <p14:creationId xmlns:p14="http://schemas.microsoft.com/office/powerpoint/2010/main" val="2128076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mputer&#10;&#10;Description automatically generated">
            <a:extLst>
              <a:ext uri="{FF2B5EF4-FFF2-40B4-BE49-F238E27FC236}">
                <a16:creationId xmlns:a16="http://schemas.microsoft.com/office/drawing/2014/main" id="{C5C78D55-B811-4143-90CE-7B81F37741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6282" y="5473590"/>
            <a:ext cx="3005718" cy="1461113"/>
          </a:xfrm>
          <a:prstGeom prst="rect">
            <a:avLst/>
          </a:prstGeom>
          <a:ln w="38100">
            <a:solidFill>
              <a:schemeClr val="bg1"/>
            </a:solidFill>
          </a:ln>
        </p:spPr>
      </p:pic>
      <p:pic>
        <p:nvPicPr>
          <p:cNvPr id="6" name="Picture 5" descr="A person using a computer&#10;&#10;Description automatically generated">
            <a:extLst>
              <a:ext uri="{FF2B5EF4-FFF2-40B4-BE49-F238E27FC236}">
                <a16:creationId xmlns:a16="http://schemas.microsoft.com/office/drawing/2014/main" id="{2F1DA4A2-677F-469A-9932-B6E0B43DA3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0785" y="-66912"/>
            <a:ext cx="9635726" cy="4609320"/>
          </a:xfrm>
          <a:prstGeom prst="rect">
            <a:avLst/>
          </a:prstGeom>
          <a:ln w="38100">
            <a:solidFill>
              <a:schemeClr val="bg1"/>
            </a:solidFill>
          </a:ln>
        </p:spPr>
      </p:pic>
      <p:pic>
        <p:nvPicPr>
          <p:cNvPr id="18" name="Picture 17" descr="A computer sitting on a table&#10;&#10;Description automatically generated">
            <a:extLst>
              <a:ext uri="{FF2B5EF4-FFF2-40B4-BE49-F238E27FC236}">
                <a16:creationId xmlns:a16="http://schemas.microsoft.com/office/drawing/2014/main" id="{08298E02-6E6B-43CC-BE66-CF4C91E32F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1451" y="4005064"/>
            <a:ext cx="3129245" cy="1521161"/>
          </a:xfrm>
          <a:prstGeom prst="rect">
            <a:avLst/>
          </a:prstGeom>
          <a:ln w="38100">
            <a:solidFill>
              <a:schemeClr val="bg1"/>
            </a:solidFill>
          </a:ln>
        </p:spPr>
      </p:pic>
      <p:pic>
        <p:nvPicPr>
          <p:cNvPr id="8" name="Picture 7" descr="A computer sitting on a desk&#10;&#10;Description automatically generated">
            <a:extLst>
              <a:ext uri="{FF2B5EF4-FFF2-40B4-BE49-F238E27FC236}">
                <a16:creationId xmlns:a16="http://schemas.microsoft.com/office/drawing/2014/main" id="{1CC6B90D-3241-4250-80E0-9736FAB55B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80" y="-66393"/>
            <a:ext cx="4079776" cy="1983225"/>
          </a:xfrm>
          <a:prstGeom prst="rect">
            <a:avLst/>
          </a:prstGeom>
          <a:ln w="38100">
            <a:solidFill>
              <a:schemeClr val="bg1"/>
            </a:solidFill>
          </a:ln>
        </p:spPr>
      </p:pic>
      <p:pic>
        <p:nvPicPr>
          <p:cNvPr id="10" name="Picture 9" descr="A close up of a computer&#10;&#10;Description automatically generated">
            <a:extLst>
              <a:ext uri="{FF2B5EF4-FFF2-40B4-BE49-F238E27FC236}">
                <a16:creationId xmlns:a16="http://schemas.microsoft.com/office/drawing/2014/main" id="{CF890CE8-34F5-40F2-B41F-467825472C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6" y="4794821"/>
            <a:ext cx="4281703" cy="2081383"/>
          </a:xfrm>
          <a:prstGeom prst="rect">
            <a:avLst/>
          </a:prstGeom>
          <a:ln w="38100">
            <a:solidFill>
              <a:schemeClr val="bg1"/>
            </a:solidFill>
          </a:ln>
        </p:spPr>
      </p:pic>
      <p:pic>
        <p:nvPicPr>
          <p:cNvPr id="14" name="Picture 13" descr="A person using a computer&#10;&#10;Description automatically generated">
            <a:extLst>
              <a:ext uri="{FF2B5EF4-FFF2-40B4-BE49-F238E27FC236}">
                <a16:creationId xmlns:a16="http://schemas.microsoft.com/office/drawing/2014/main" id="{4137CD93-561A-43F9-98E0-B35B18C019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1877303"/>
            <a:ext cx="6302809" cy="3063866"/>
          </a:xfrm>
          <a:prstGeom prst="rect">
            <a:avLst/>
          </a:prstGeom>
          <a:ln w="38100">
            <a:solidFill>
              <a:schemeClr val="bg1"/>
            </a:solidFill>
          </a:ln>
        </p:spPr>
      </p:pic>
      <p:pic>
        <p:nvPicPr>
          <p:cNvPr id="12" name="Picture 11" descr="A close up of a computer&#10;&#10;Description automatically generated">
            <a:extLst>
              <a:ext uri="{FF2B5EF4-FFF2-40B4-BE49-F238E27FC236}">
                <a16:creationId xmlns:a16="http://schemas.microsoft.com/office/drawing/2014/main" id="{A952564E-23BA-4160-9D6E-846BF91F704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30714" y="4354860"/>
            <a:ext cx="5205648" cy="2530524"/>
          </a:xfrm>
          <a:prstGeom prst="rect">
            <a:avLst/>
          </a:prstGeom>
          <a:ln w="38100">
            <a:solidFill>
              <a:schemeClr val="bg1"/>
            </a:solidFill>
          </a:ln>
        </p:spPr>
      </p:pic>
      <p:sp>
        <p:nvSpPr>
          <p:cNvPr id="2" name="Title 1">
            <a:extLst>
              <a:ext uri="{FF2B5EF4-FFF2-40B4-BE49-F238E27FC236}">
                <a16:creationId xmlns:a16="http://schemas.microsoft.com/office/drawing/2014/main" id="{5A9789D7-F1EF-43B2-BE3B-E31EE0436618}"/>
              </a:ext>
            </a:extLst>
          </p:cNvPr>
          <p:cNvSpPr>
            <a:spLocks noGrp="1"/>
          </p:cNvSpPr>
          <p:nvPr>
            <p:ph type="title"/>
          </p:nvPr>
        </p:nvSpPr>
        <p:spPr>
          <a:xfrm>
            <a:off x="7279857" y="332656"/>
            <a:ext cx="4662715" cy="773182"/>
          </a:xfrm>
        </p:spPr>
        <p:txBody>
          <a:bodyPr>
            <a:normAutofit/>
          </a:bodyPr>
          <a:lstStyle/>
          <a:p>
            <a:r>
              <a:rPr lang="en-US" sz="4400" b="1" dirty="0">
                <a:solidFill>
                  <a:schemeClr val="bg1"/>
                </a:solidFill>
                <a:effectLst>
                  <a:outerShdw blurRad="38100" dist="38100" dir="2700000" algn="tl">
                    <a:srgbClr val="000000">
                      <a:alpha val="43137"/>
                    </a:srgbClr>
                  </a:outerShdw>
                </a:effectLst>
              </a:rPr>
              <a:t>REAL CONTEST TEST</a:t>
            </a:r>
          </a:p>
        </p:txBody>
      </p:sp>
    </p:spTree>
    <p:extLst>
      <p:ext uri="{BB962C8B-B14F-4D97-AF65-F5344CB8AC3E}">
        <p14:creationId xmlns:p14="http://schemas.microsoft.com/office/powerpoint/2010/main" val="3054076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6B9A-6EAC-427F-B5AC-339EC06E8CA2}"/>
              </a:ext>
            </a:extLst>
          </p:cNvPr>
          <p:cNvSpPr>
            <a:spLocks noGrp="1"/>
          </p:cNvSpPr>
          <p:nvPr>
            <p:ph type="title"/>
          </p:nvPr>
        </p:nvSpPr>
        <p:spPr>
          <a:xfrm>
            <a:off x="911424" y="2708920"/>
            <a:ext cx="8596668" cy="1451248"/>
          </a:xfrm>
        </p:spPr>
        <p:txBody>
          <a:bodyPr>
            <a:normAutofit/>
          </a:bodyPr>
          <a:lstStyle/>
          <a:p>
            <a:pPr algn="ctr"/>
            <a:r>
              <a:rPr lang="en-US" sz="8800" dirty="0"/>
              <a:t>THANK YOU</a:t>
            </a:r>
          </a:p>
        </p:txBody>
      </p:sp>
      <p:sp>
        <p:nvSpPr>
          <p:cNvPr id="3" name="Title 1">
            <a:extLst>
              <a:ext uri="{FF2B5EF4-FFF2-40B4-BE49-F238E27FC236}">
                <a16:creationId xmlns:a16="http://schemas.microsoft.com/office/drawing/2014/main" id="{A307CC00-2B49-4617-B17B-212C638009CB}"/>
              </a:ext>
            </a:extLst>
          </p:cNvPr>
          <p:cNvSpPr txBox="1">
            <a:spLocks/>
          </p:cNvSpPr>
          <p:nvPr/>
        </p:nvSpPr>
        <p:spPr>
          <a:xfrm>
            <a:off x="911424" y="3933056"/>
            <a:ext cx="8596668" cy="64807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solidFill>
                  <a:schemeClr val="accent2"/>
                </a:solidFill>
              </a:rPr>
              <a:t>Any Questions?</a:t>
            </a:r>
          </a:p>
        </p:txBody>
      </p:sp>
      <p:pic>
        <p:nvPicPr>
          <p:cNvPr id="4" name="Picture 3" descr="A close up of a sign&#10;&#10;Description automatically generated">
            <a:extLst>
              <a:ext uri="{FF2B5EF4-FFF2-40B4-BE49-F238E27FC236}">
                <a16:creationId xmlns:a16="http://schemas.microsoft.com/office/drawing/2014/main" id="{BC8F9A8E-7410-4735-9523-E701744259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5107" y="1732638"/>
            <a:ext cx="2350893" cy="785855"/>
          </a:xfrm>
          <a:prstGeom prst="rect">
            <a:avLst/>
          </a:prstGeom>
        </p:spPr>
      </p:pic>
    </p:spTree>
    <p:extLst>
      <p:ext uri="{BB962C8B-B14F-4D97-AF65-F5344CB8AC3E}">
        <p14:creationId xmlns:p14="http://schemas.microsoft.com/office/powerpoint/2010/main" val="598767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2FC12-50D7-4C11-ABBD-D5BBD8E905AB}"/>
              </a:ext>
            </a:extLst>
          </p:cNvPr>
          <p:cNvSpPr>
            <a:spLocks noGrp="1"/>
          </p:cNvSpPr>
          <p:nvPr>
            <p:ph type="title"/>
          </p:nvPr>
        </p:nvSpPr>
        <p:spPr/>
        <p:txBody>
          <a:bodyPr/>
          <a:lstStyle/>
          <a:p>
            <a:r>
              <a:rPr lang="en-US" dirty="0"/>
              <a:t>Motivation</a:t>
            </a:r>
          </a:p>
        </p:txBody>
      </p:sp>
      <p:sp>
        <p:nvSpPr>
          <p:cNvPr id="3" name="TextBox 2">
            <a:extLst>
              <a:ext uri="{FF2B5EF4-FFF2-40B4-BE49-F238E27FC236}">
                <a16:creationId xmlns:a16="http://schemas.microsoft.com/office/drawing/2014/main" id="{36E60456-2144-4811-A12E-C0A897F12F6A}"/>
              </a:ext>
            </a:extLst>
          </p:cNvPr>
          <p:cNvSpPr txBox="1"/>
          <p:nvPr/>
        </p:nvSpPr>
        <p:spPr>
          <a:xfrm>
            <a:off x="707783" y="1484784"/>
            <a:ext cx="8772593" cy="1815882"/>
          </a:xfrm>
          <a:prstGeom prst="rect">
            <a:avLst/>
          </a:prstGeom>
          <a:noFill/>
        </p:spPr>
        <p:txBody>
          <a:bodyPr wrap="square" rtlCol="0">
            <a:spAutoFit/>
          </a:bodyPr>
          <a:lstStyle/>
          <a:p>
            <a:r>
              <a:rPr lang="en-US" sz="2800" dirty="0"/>
              <a:t>The main idea of our project is to provide an environment for problem solving contests. Teachers at the faculty of computers and information face a problem when they want to make an onsite programming exam. </a:t>
            </a:r>
          </a:p>
        </p:txBody>
      </p:sp>
    </p:spTree>
    <p:extLst>
      <p:ext uri="{BB962C8B-B14F-4D97-AF65-F5344CB8AC3E}">
        <p14:creationId xmlns:p14="http://schemas.microsoft.com/office/powerpoint/2010/main" val="100756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EFC9-3760-4215-AF41-E63395D934AA}"/>
              </a:ext>
            </a:extLst>
          </p:cNvPr>
          <p:cNvSpPr>
            <a:spLocks noGrp="1"/>
          </p:cNvSpPr>
          <p:nvPr>
            <p:ph type="title"/>
          </p:nvPr>
        </p:nvSpPr>
        <p:spPr/>
        <p:txBody>
          <a:bodyPr/>
          <a:lstStyle/>
          <a:p>
            <a:r>
              <a:rPr lang="en-US" dirty="0"/>
              <a:t>What is our project?</a:t>
            </a:r>
          </a:p>
        </p:txBody>
      </p:sp>
      <p:sp>
        <p:nvSpPr>
          <p:cNvPr id="3" name="TextBox 2">
            <a:extLst>
              <a:ext uri="{FF2B5EF4-FFF2-40B4-BE49-F238E27FC236}">
                <a16:creationId xmlns:a16="http://schemas.microsoft.com/office/drawing/2014/main" id="{E5FCD68C-51CE-4E26-8870-5EE2A39F433C}"/>
              </a:ext>
            </a:extLst>
          </p:cNvPr>
          <p:cNvSpPr txBox="1"/>
          <p:nvPr/>
        </p:nvSpPr>
        <p:spPr>
          <a:xfrm>
            <a:off x="707783" y="1484784"/>
            <a:ext cx="8772593" cy="3108543"/>
          </a:xfrm>
          <a:prstGeom prst="rect">
            <a:avLst/>
          </a:prstGeom>
          <a:noFill/>
        </p:spPr>
        <p:txBody>
          <a:bodyPr wrap="square" rtlCol="0">
            <a:spAutoFit/>
          </a:bodyPr>
          <a:lstStyle/>
          <a:p>
            <a:r>
              <a:rPr lang="en-US" sz="2800" dirty="0"/>
              <a:t>The project gives them the chance of auto-correcting the exam, add their own problems and view real-time scoreboard. It also allows them to answer any clarifications sent by the students. It can also detect plagiarism and exclude students who are cheating. Our Project aims to ease the process of making a quiz or contest inside a university. </a:t>
            </a:r>
            <a:endParaRPr lang="en-US" sz="4000" dirty="0"/>
          </a:p>
        </p:txBody>
      </p:sp>
    </p:spTree>
    <p:extLst>
      <p:ext uri="{BB962C8B-B14F-4D97-AF65-F5344CB8AC3E}">
        <p14:creationId xmlns:p14="http://schemas.microsoft.com/office/powerpoint/2010/main" val="62266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F06B-A38F-4BC4-93D6-579C0E3CF570}"/>
              </a:ext>
            </a:extLst>
          </p:cNvPr>
          <p:cNvSpPr>
            <a:spLocks noGrp="1"/>
          </p:cNvSpPr>
          <p:nvPr>
            <p:ph type="title"/>
          </p:nvPr>
        </p:nvSpPr>
        <p:spPr>
          <a:xfrm>
            <a:off x="677334" y="609600"/>
            <a:ext cx="8596668" cy="1955304"/>
          </a:xfrm>
        </p:spPr>
        <p:txBody>
          <a:bodyPr>
            <a:normAutofit/>
          </a:bodyPr>
          <a:lstStyle/>
          <a:p>
            <a:r>
              <a:rPr lang="en-US" dirty="0"/>
              <a:t>Our objectives: (based on technical prescriptive):</a:t>
            </a:r>
            <a:br>
              <a:rPr lang="en-US" dirty="0"/>
            </a:br>
            <a:endParaRPr lang="en-US" dirty="0"/>
          </a:p>
        </p:txBody>
      </p:sp>
      <p:sp>
        <p:nvSpPr>
          <p:cNvPr id="3" name="Rectangle 2">
            <a:extLst>
              <a:ext uri="{FF2B5EF4-FFF2-40B4-BE49-F238E27FC236}">
                <a16:creationId xmlns:a16="http://schemas.microsoft.com/office/drawing/2014/main" id="{02286E50-050B-4A0C-A8A0-58CB35A3D80A}"/>
              </a:ext>
            </a:extLst>
          </p:cNvPr>
          <p:cNvSpPr/>
          <p:nvPr/>
        </p:nvSpPr>
        <p:spPr>
          <a:xfrm>
            <a:off x="677334" y="2204864"/>
            <a:ext cx="8931282" cy="3108543"/>
          </a:xfrm>
          <a:prstGeom prst="rect">
            <a:avLst/>
          </a:prstGeom>
        </p:spPr>
        <p:txBody>
          <a:bodyPr wrap="square">
            <a:spAutoFit/>
          </a:bodyPr>
          <a:lstStyle/>
          <a:p>
            <a:pPr marL="285750" indent="-285750">
              <a:buFont typeface="Arial" panose="020B0604020202020204" pitchFamily="34" charset="0"/>
              <a:buChar char="•"/>
            </a:pPr>
            <a:r>
              <a:rPr lang="en-US" sz="2800" dirty="0"/>
              <a:t>Design using an easy interface to use by students (contestant) and doctors (judges).</a:t>
            </a:r>
          </a:p>
          <a:p>
            <a:pPr marL="285750" indent="-285750">
              <a:buFont typeface="Arial" panose="020B0604020202020204" pitchFamily="34" charset="0"/>
              <a:buChar char="•"/>
            </a:pPr>
            <a:r>
              <a:rPr lang="en-US" sz="2800" dirty="0"/>
              <a:t>Provide a good user experience (UX) while using the app.</a:t>
            </a:r>
          </a:p>
          <a:p>
            <a:pPr marL="285750" indent="-285750">
              <a:buFont typeface="Arial" panose="020B0604020202020204" pitchFamily="34" charset="0"/>
              <a:buChar char="•"/>
            </a:pPr>
            <a:r>
              <a:rPr lang="en-US" sz="2800" dirty="0"/>
              <a:t>Reduce the complexity of the overall process to improve performance as possible.</a:t>
            </a:r>
          </a:p>
          <a:p>
            <a:pPr marL="285750" indent="-285750">
              <a:buFont typeface="Arial" panose="020B0604020202020204" pitchFamily="34" charset="0"/>
              <a:buChar char="•"/>
            </a:pPr>
            <a:r>
              <a:rPr lang="en-US" sz="2800" dirty="0"/>
              <a:t>Allow fast and concurrent retrieval of information.</a:t>
            </a:r>
            <a:br>
              <a:rPr lang="en-US" sz="2800" dirty="0"/>
            </a:br>
            <a:endParaRPr lang="en-US" sz="2800" dirty="0"/>
          </a:p>
        </p:txBody>
      </p:sp>
    </p:spTree>
    <p:extLst>
      <p:ext uri="{BB962C8B-B14F-4D97-AF65-F5344CB8AC3E}">
        <p14:creationId xmlns:p14="http://schemas.microsoft.com/office/powerpoint/2010/main" val="2940733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30A0-BAE7-4D72-A285-64D69A4C3320}"/>
              </a:ext>
            </a:extLst>
          </p:cNvPr>
          <p:cNvSpPr>
            <a:spLocks noGrp="1"/>
          </p:cNvSpPr>
          <p:nvPr>
            <p:ph type="title"/>
          </p:nvPr>
        </p:nvSpPr>
        <p:spPr>
          <a:xfrm>
            <a:off x="677334" y="609600"/>
            <a:ext cx="8659026" cy="731168"/>
          </a:xfrm>
        </p:spPr>
        <p:txBody>
          <a:bodyPr>
            <a:normAutofit/>
          </a:bodyPr>
          <a:lstStyle/>
          <a:p>
            <a:r>
              <a:rPr lang="en-US" sz="3200" dirty="0">
                <a:solidFill>
                  <a:schemeClr val="tx1"/>
                </a:solidFill>
              </a:rPr>
              <a:t>In our project, we used </a:t>
            </a:r>
            <a:r>
              <a:rPr lang="en-US" sz="3200" b="1" dirty="0">
                <a:solidFill>
                  <a:schemeClr val="tx1"/>
                </a:solidFill>
              </a:rPr>
              <a:t>Agile software development</a:t>
            </a:r>
            <a:r>
              <a:rPr lang="en-US" sz="3200" dirty="0">
                <a:solidFill>
                  <a:schemeClr val="tx1"/>
                </a:solidFill>
              </a:rPr>
              <a:t>. </a:t>
            </a:r>
          </a:p>
        </p:txBody>
      </p:sp>
      <p:pic>
        <p:nvPicPr>
          <p:cNvPr id="3" name="Picture 2" descr="A close up of text on a white background&#10;&#10;Description automatically generated">
            <a:extLst>
              <a:ext uri="{FF2B5EF4-FFF2-40B4-BE49-F238E27FC236}">
                <a16:creationId xmlns:a16="http://schemas.microsoft.com/office/drawing/2014/main" id="{41C264EB-CAF5-414E-A302-AE2B8669FBB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495600" y="1611804"/>
            <a:ext cx="4960704" cy="4612323"/>
          </a:xfrm>
          <a:prstGeom prst="rect">
            <a:avLst/>
          </a:prstGeom>
        </p:spPr>
      </p:pic>
    </p:spTree>
    <p:extLst>
      <p:ext uri="{BB962C8B-B14F-4D97-AF65-F5344CB8AC3E}">
        <p14:creationId xmlns:p14="http://schemas.microsoft.com/office/powerpoint/2010/main" val="1761222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E3C2F-9A4C-4661-882F-56FB8214CA27}"/>
              </a:ext>
            </a:extLst>
          </p:cNvPr>
          <p:cNvSpPr>
            <a:spLocks noGrp="1"/>
          </p:cNvSpPr>
          <p:nvPr>
            <p:ph type="title"/>
          </p:nvPr>
        </p:nvSpPr>
        <p:spPr/>
        <p:txBody>
          <a:bodyPr/>
          <a:lstStyle/>
          <a:p>
            <a:r>
              <a:rPr lang="en-GB" dirty="0"/>
              <a:t>Software Design Pattern</a:t>
            </a:r>
            <a:endParaRPr lang="en-US" dirty="0"/>
          </a:p>
        </p:txBody>
      </p:sp>
      <p:sp>
        <p:nvSpPr>
          <p:cNvPr id="3" name="Rectangle 2">
            <a:extLst>
              <a:ext uri="{FF2B5EF4-FFF2-40B4-BE49-F238E27FC236}">
                <a16:creationId xmlns:a16="http://schemas.microsoft.com/office/drawing/2014/main" id="{24FF0132-C9E4-4A33-AAF2-3C12427F4BB6}"/>
              </a:ext>
            </a:extLst>
          </p:cNvPr>
          <p:cNvSpPr/>
          <p:nvPr/>
        </p:nvSpPr>
        <p:spPr>
          <a:xfrm>
            <a:off x="911423" y="1325086"/>
            <a:ext cx="8596668" cy="1815882"/>
          </a:xfrm>
          <a:prstGeom prst="rect">
            <a:avLst/>
          </a:prstGeom>
        </p:spPr>
        <p:txBody>
          <a:bodyPr wrap="square">
            <a:spAutoFit/>
          </a:bodyPr>
          <a:lstStyle/>
          <a:p>
            <a:r>
              <a:rPr lang="en-GB" sz="2800" dirty="0">
                <a:ea typeface="Calibri" panose="020F0502020204030204" pitchFamily="34" charset="0"/>
              </a:rPr>
              <a:t>In our project, we used the </a:t>
            </a:r>
            <a:r>
              <a:rPr lang="en-GB" sz="2800" b="1" dirty="0">
                <a:ea typeface="Calibri" panose="020F0502020204030204" pitchFamily="34" charset="0"/>
              </a:rPr>
              <a:t>Model–view–controller pattern</a:t>
            </a:r>
            <a:r>
              <a:rPr lang="en-GB" sz="2800" dirty="0">
                <a:ea typeface="Calibri" panose="020F0502020204030204" pitchFamily="34" charset="0"/>
              </a:rPr>
              <a:t>. It is commonly used for developing user interfaces that divides an application into three interconnected parts.</a:t>
            </a:r>
            <a:endParaRPr lang="en-US" sz="2800" dirty="0"/>
          </a:p>
        </p:txBody>
      </p:sp>
      <p:pic>
        <p:nvPicPr>
          <p:cNvPr id="4" name="Picture 3" descr="A screenshot of a cell phone&#10;&#10;Description automatically generated">
            <a:extLst>
              <a:ext uri="{FF2B5EF4-FFF2-40B4-BE49-F238E27FC236}">
                <a16:creationId xmlns:a16="http://schemas.microsoft.com/office/drawing/2014/main" id="{D2653588-B57E-4B5C-B310-96E908CAEB5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791744" y="3284984"/>
            <a:ext cx="3064977" cy="3370893"/>
          </a:xfrm>
          <a:prstGeom prst="rect">
            <a:avLst/>
          </a:prstGeom>
        </p:spPr>
      </p:pic>
    </p:spTree>
    <p:extLst>
      <p:ext uri="{BB962C8B-B14F-4D97-AF65-F5344CB8AC3E}">
        <p14:creationId xmlns:p14="http://schemas.microsoft.com/office/powerpoint/2010/main" val="258154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60DBD-18DB-48E8-B6B9-B59244D40761}"/>
              </a:ext>
            </a:extLst>
          </p:cNvPr>
          <p:cNvSpPr>
            <a:spLocks noGrp="1"/>
          </p:cNvSpPr>
          <p:nvPr>
            <p:ph type="title"/>
          </p:nvPr>
        </p:nvSpPr>
        <p:spPr/>
        <p:txBody>
          <a:bodyPr/>
          <a:lstStyle/>
          <a:p>
            <a:r>
              <a:rPr lang="en-US" dirty="0"/>
              <a:t>Components </a:t>
            </a:r>
          </a:p>
        </p:txBody>
      </p:sp>
      <p:sp>
        <p:nvSpPr>
          <p:cNvPr id="3" name="Rectangle 2">
            <a:extLst>
              <a:ext uri="{FF2B5EF4-FFF2-40B4-BE49-F238E27FC236}">
                <a16:creationId xmlns:a16="http://schemas.microsoft.com/office/drawing/2014/main" id="{84942B7F-2E67-43F0-8DAA-7C7A210B521B}"/>
              </a:ext>
            </a:extLst>
          </p:cNvPr>
          <p:cNvSpPr/>
          <p:nvPr/>
        </p:nvSpPr>
        <p:spPr>
          <a:xfrm>
            <a:off x="686484" y="1300967"/>
            <a:ext cx="8865900" cy="2246769"/>
          </a:xfrm>
          <a:prstGeom prst="rect">
            <a:avLst/>
          </a:prstGeom>
        </p:spPr>
        <p:txBody>
          <a:bodyPr wrap="square">
            <a:spAutoFit/>
          </a:bodyPr>
          <a:lstStyle/>
          <a:p>
            <a:r>
              <a:rPr lang="en-US" sz="2800" dirty="0">
                <a:ea typeface="Calibri" panose="020F0502020204030204" pitchFamily="34" charset="0"/>
              </a:rPr>
              <a:t>PSCE is a dynamic distributed real-time system designed to manage and control programming contests in a variety of computing environments. It is designed to manage and control programming contests in a variety of computing environments.</a:t>
            </a:r>
            <a:endParaRPr lang="en-US" sz="2800" dirty="0"/>
          </a:p>
        </p:txBody>
      </p:sp>
    </p:spTree>
    <p:extLst>
      <p:ext uri="{BB962C8B-B14F-4D97-AF65-F5344CB8AC3E}">
        <p14:creationId xmlns:p14="http://schemas.microsoft.com/office/powerpoint/2010/main" val="1962406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936932-4CFE-404F-B845-8A17484B0ECA}"/>
              </a:ext>
            </a:extLst>
          </p:cNvPr>
          <p:cNvSpPr/>
          <p:nvPr/>
        </p:nvSpPr>
        <p:spPr>
          <a:xfrm>
            <a:off x="479376" y="404664"/>
            <a:ext cx="8856984" cy="1054263"/>
          </a:xfrm>
          <a:prstGeom prst="rect">
            <a:avLst/>
          </a:prstGeom>
        </p:spPr>
        <p:txBody>
          <a:bodyPr wrap="square">
            <a:spAutoFit/>
          </a:bodyPr>
          <a:lstStyle/>
          <a:p>
            <a:pPr algn="just">
              <a:lnSpc>
                <a:spcPct val="115000"/>
              </a:lnSpc>
              <a:spcAft>
                <a:spcPts val="600"/>
              </a:spcAft>
            </a:pPr>
            <a:r>
              <a:rPr lang="en-US" sz="2800" dirty="0">
                <a:ea typeface="Calibri" panose="020F0502020204030204" pitchFamily="34" charset="0"/>
                <a:cs typeface="Times New Roman" panose="02020603050405020304" pitchFamily="18" charset="0"/>
              </a:rPr>
              <a:t>It consists of a desktop application with two different interfaces: Contestant and Judge.</a:t>
            </a:r>
          </a:p>
        </p:txBody>
      </p:sp>
      <p:pic>
        <p:nvPicPr>
          <p:cNvPr id="5" name="Picture 4" descr="A screenshot of a cell phone&#10;&#10;Description automatically generated">
            <a:extLst>
              <a:ext uri="{FF2B5EF4-FFF2-40B4-BE49-F238E27FC236}">
                <a16:creationId xmlns:a16="http://schemas.microsoft.com/office/drawing/2014/main" id="{9745E2CB-708E-4FAA-8911-08CA631079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2132856"/>
            <a:ext cx="4200525" cy="3457575"/>
          </a:xfrm>
          <a:prstGeom prst="rect">
            <a:avLst/>
          </a:prstGeom>
        </p:spPr>
      </p:pic>
      <p:sp>
        <p:nvSpPr>
          <p:cNvPr id="6" name="TextBox 5">
            <a:extLst>
              <a:ext uri="{FF2B5EF4-FFF2-40B4-BE49-F238E27FC236}">
                <a16:creationId xmlns:a16="http://schemas.microsoft.com/office/drawing/2014/main" id="{5A2748AA-DA4C-4660-B1A3-8786D9F4EBFF}"/>
              </a:ext>
            </a:extLst>
          </p:cNvPr>
          <p:cNvSpPr txBox="1"/>
          <p:nvPr/>
        </p:nvSpPr>
        <p:spPr>
          <a:xfrm>
            <a:off x="1487488" y="5723964"/>
            <a:ext cx="3168352" cy="369332"/>
          </a:xfrm>
          <a:prstGeom prst="rect">
            <a:avLst/>
          </a:prstGeom>
          <a:noFill/>
        </p:spPr>
        <p:txBody>
          <a:bodyPr wrap="square" rtlCol="0">
            <a:spAutoFit/>
          </a:bodyPr>
          <a:lstStyle/>
          <a:p>
            <a:pPr algn="ctr"/>
            <a:r>
              <a:rPr lang="en-US" dirty="0"/>
              <a:t>Judge Main Interface</a:t>
            </a:r>
          </a:p>
        </p:txBody>
      </p:sp>
      <p:pic>
        <p:nvPicPr>
          <p:cNvPr id="8" name="Picture 7" descr="A screenshot of a cell phone&#10;&#10;Description automatically generated">
            <a:extLst>
              <a:ext uri="{FF2B5EF4-FFF2-40B4-BE49-F238E27FC236}">
                <a16:creationId xmlns:a16="http://schemas.microsoft.com/office/drawing/2014/main" id="{A2A50D28-3C86-4A2E-8ECB-8AC67F727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2132856"/>
            <a:ext cx="5204063" cy="3457575"/>
          </a:xfrm>
          <a:prstGeom prst="rect">
            <a:avLst/>
          </a:prstGeom>
        </p:spPr>
      </p:pic>
      <p:sp>
        <p:nvSpPr>
          <p:cNvPr id="9" name="TextBox 8">
            <a:extLst>
              <a:ext uri="{FF2B5EF4-FFF2-40B4-BE49-F238E27FC236}">
                <a16:creationId xmlns:a16="http://schemas.microsoft.com/office/drawing/2014/main" id="{E467AA0C-5A58-456A-825B-BDB4748FF288}"/>
              </a:ext>
            </a:extLst>
          </p:cNvPr>
          <p:cNvSpPr txBox="1"/>
          <p:nvPr/>
        </p:nvSpPr>
        <p:spPr>
          <a:xfrm>
            <a:off x="6960096" y="5723964"/>
            <a:ext cx="3168352" cy="369332"/>
          </a:xfrm>
          <a:prstGeom prst="rect">
            <a:avLst/>
          </a:prstGeom>
          <a:noFill/>
        </p:spPr>
        <p:txBody>
          <a:bodyPr wrap="square" rtlCol="0">
            <a:spAutoFit/>
          </a:bodyPr>
          <a:lstStyle/>
          <a:p>
            <a:pPr algn="ctr"/>
            <a:r>
              <a:rPr lang="en-US" dirty="0"/>
              <a:t>Contestant Main Interface</a:t>
            </a:r>
          </a:p>
        </p:txBody>
      </p:sp>
    </p:spTree>
    <p:extLst>
      <p:ext uri="{BB962C8B-B14F-4D97-AF65-F5344CB8AC3E}">
        <p14:creationId xmlns:p14="http://schemas.microsoft.com/office/powerpoint/2010/main" val="712472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777</Words>
  <Application>Microsoft Office PowerPoint</Application>
  <PresentationFormat>Widescreen</PresentationFormat>
  <Paragraphs>91</Paragraphs>
  <Slides>28</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vt:lpstr>
      <vt:lpstr>Calibri Light</vt:lpstr>
      <vt:lpstr>Times New Roman</vt:lpstr>
      <vt:lpstr>Wingdings 3</vt:lpstr>
      <vt:lpstr>Facet</vt:lpstr>
      <vt:lpstr>PowerPoint Presentation</vt:lpstr>
      <vt:lpstr>Project Team</vt:lpstr>
      <vt:lpstr>Motivation</vt:lpstr>
      <vt:lpstr>What is our project?</vt:lpstr>
      <vt:lpstr>Our objectives: (based on technical prescriptive): </vt:lpstr>
      <vt:lpstr>In our project, we used Agile software development. </vt:lpstr>
      <vt:lpstr>Software Design Pattern</vt:lpstr>
      <vt:lpstr>Components </vt:lpstr>
      <vt:lpstr>PowerPoint Presentation</vt:lpstr>
      <vt:lpstr>PowerPoint Presentation</vt:lpstr>
      <vt:lpstr>PowerPoint Presentation</vt:lpstr>
      <vt:lpstr>LIVE DEMO</vt:lpstr>
      <vt:lpstr>NOW, SOME DETAILS ..</vt:lpstr>
      <vt:lpstr>Important Details:</vt:lpstr>
      <vt:lpstr>Important Details:</vt:lpstr>
      <vt:lpstr>PowerPoint Presentation</vt:lpstr>
      <vt:lpstr>Algorithms</vt:lpstr>
      <vt:lpstr>Algorithms</vt:lpstr>
      <vt:lpstr>Algorithms</vt:lpstr>
      <vt:lpstr>Algorithms</vt:lpstr>
      <vt:lpstr>Algorithms</vt:lpstr>
      <vt:lpstr>Technologies</vt:lpstr>
      <vt:lpstr>Technologies</vt:lpstr>
      <vt:lpstr>Technologies</vt:lpstr>
      <vt:lpstr>Technologies</vt:lpstr>
      <vt:lpstr>Desktop Application</vt:lpstr>
      <vt:lpstr>REAL CONTEST TEST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Ola Glal</dc:creator>
  <cp:lastModifiedBy>Ola Glal</cp:lastModifiedBy>
  <cp:revision>10</cp:revision>
  <dcterms:created xsi:type="dcterms:W3CDTF">2019-06-28T16:47:50Z</dcterms:created>
  <dcterms:modified xsi:type="dcterms:W3CDTF">2019-06-28T17:46:28Z</dcterms:modified>
</cp:coreProperties>
</file>